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46"/>
  </p:notesMasterIdLst>
  <p:handoutMasterIdLst>
    <p:handoutMasterId r:id="rId47"/>
  </p:handoutMasterIdLst>
  <p:sldIdLst>
    <p:sldId id="265" r:id="rId2"/>
    <p:sldId id="311" r:id="rId3"/>
    <p:sldId id="266" r:id="rId4"/>
    <p:sldId id="268" r:id="rId5"/>
    <p:sldId id="307" r:id="rId6"/>
    <p:sldId id="267" r:id="rId7"/>
    <p:sldId id="269" r:id="rId8"/>
    <p:sldId id="274" r:id="rId9"/>
    <p:sldId id="275" r:id="rId10"/>
    <p:sldId id="276" r:id="rId11"/>
    <p:sldId id="279" r:id="rId12"/>
    <p:sldId id="277" r:id="rId13"/>
    <p:sldId id="278" r:id="rId14"/>
    <p:sldId id="270" r:id="rId15"/>
    <p:sldId id="280" r:id="rId16"/>
    <p:sldId id="283" r:id="rId17"/>
    <p:sldId id="286" r:id="rId18"/>
    <p:sldId id="284" r:id="rId19"/>
    <p:sldId id="285" r:id="rId20"/>
    <p:sldId id="289" r:id="rId21"/>
    <p:sldId id="287" r:id="rId22"/>
    <p:sldId id="290" r:id="rId23"/>
    <p:sldId id="291" r:id="rId24"/>
    <p:sldId id="271" r:id="rId25"/>
    <p:sldId id="292" r:id="rId26"/>
    <p:sldId id="294" r:id="rId27"/>
    <p:sldId id="296" r:id="rId28"/>
    <p:sldId id="295" r:id="rId29"/>
    <p:sldId id="297" r:id="rId30"/>
    <p:sldId id="298" r:id="rId31"/>
    <p:sldId id="299" r:id="rId32"/>
    <p:sldId id="300" r:id="rId33"/>
    <p:sldId id="308" r:id="rId34"/>
    <p:sldId id="310" r:id="rId35"/>
    <p:sldId id="309" r:id="rId36"/>
    <p:sldId id="272" r:id="rId37"/>
    <p:sldId id="302" r:id="rId38"/>
    <p:sldId id="304" r:id="rId39"/>
    <p:sldId id="303" r:id="rId40"/>
    <p:sldId id="306" r:id="rId41"/>
    <p:sldId id="305" r:id="rId42"/>
    <p:sldId id="273" r:id="rId43"/>
    <p:sldId id="282" r:id="rId44"/>
    <p:sldId id="281" r:id="rId4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ambria Math" panose="02040503050406030204" pitchFamily="18" charset="0"/>
      <p:regular r:id="rId52"/>
    </p:embeddedFont>
    <p:embeddedFont>
      <p:font typeface="맑은 고딕" panose="020B0503020000020004" pitchFamily="50" charset="-127"/>
      <p:regular r:id="rId53"/>
      <p:bold r:id="rId5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550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0" autoAdjust="0"/>
    <p:restoredTop sz="79391" autoAdjust="0"/>
  </p:normalViewPr>
  <p:slideViewPr>
    <p:cSldViewPr snapToGrid="0">
      <p:cViewPr>
        <p:scale>
          <a:sx n="75" d="100"/>
          <a:sy n="75" d="100"/>
        </p:scale>
        <p:origin x="2718" y="7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297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font" Target="fonts/font3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1CD1E-9300-41DC-A37A-4937316C0E1B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F937E8-37B0-431A-9258-A33D6755D0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4122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jp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svg>
</file>

<file path=ppt/media/image48.png>
</file>

<file path=ppt/media/image49.sv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svg>
</file>

<file path=ppt/media/image6.jpeg>
</file>

<file path=ppt/media/image7.jpe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3F08C0-1787-46AE-829B-5F4B6EB439E8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ABD932-4BD1-4C53-820D-24D32831A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351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Good afternoon. Thank you for attendance. My name is </a:t>
            </a:r>
            <a:r>
              <a:rPr lang="en-US" altLang="ko-KR" dirty="0" err="1"/>
              <a:t>dongyun</a:t>
            </a:r>
            <a:r>
              <a:rPr lang="en-US" altLang="ko-KR" dirty="0"/>
              <a:t> Kam from POSTECH, south </a:t>
            </a:r>
            <a:r>
              <a:rPr lang="en-US" altLang="ko-KR" dirty="0" err="1"/>
              <a:t>korea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I am going to talk about the design and evaluation frameworks for ternary processor.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7759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 addition, many works have developed efficient ternary arithmetic operators for the future ternary processors</a:t>
            </a:r>
          </a:p>
          <a:p>
            <a:r>
              <a:rPr lang="en-US" altLang="ko-KR" dirty="0"/>
              <a:t>There are adder, comparator, divider and multipliers </a:t>
            </a:r>
          </a:p>
          <a:p>
            <a:r>
              <a:rPr lang="en-US" altLang="ko-KR" dirty="0"/>
              <a:t>From these logical and arithmetic operators, we can study processor-level ternary design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706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There are only few works about ternary processors.</a:t>
            </a:r>
          </a:p>
          <a:p>
            <a:r>
              <a:rPr lang="en-US" altLang="ko-KR" dirty="0"/>
              <a:t>Here, I introduce two recent ternary processors.</a:t>
            </a:r>
          </a:p>
          <a:p>
            <a:r>
              <a:rPr lang="en-US" altLang="ko-KR" dirty="0"/>
              <a:t>In Fig.5, the first one is CISC-based design for 4-trit data path, which has many instructions.</a:t>
            </a:r>
          </a:p>
          <a:p>
            <a:r>
              <a:rPr lang="en-US" altLang="ko-KR" dirty="0"/>
              <a:t>And in Fig. 6, second processor is RISC-based design for 9-trit data path and it supports the basic ternary operations.</a:t>
            </a:r>
          </a:p>
          <a:p>
            <a:r>
              <a:rPr lang="en-US" altLang="ko-KR" dirty="0"/>
              <a:t>However, there are several problems.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143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As I emphasized just second ago, there is a extreme lack of studies on the ternary processor</a:t>
            </a:r>
            <a:r>
              <a:rPr lang="en-US" altLang="ko-KR" baseline="0" dirty="0"/>
              <a:t> Maybe </a:t>
            </a:r>
            <a:r>
              <a:rPr lang="en-US" altLang="ko-KR" dirty="0"/>
              <a:t>this topic has recently gotten attentions.</a:t>
            </a:r>
          </a:p>
          <a:p>
            <a:r>
              <a:rPr lang="en-US" altLang="ko-KR" dirty="0"/>
              <a:t>Even</a:t>
            </a:r>
            <a:r>
              <a:rPr lang="ko-KR" altLang="en-US" dirty="0"/>
              <a:t> </a:t>
            </a:r>
            <a:r>
              <a:rPr lang="en-US" altLang="ko-KR" dirty="0"/>
              <a:t>few</a:t>
            </a:r>
            <a:r>
              <a:rPr lang="ko-KR" altLang="en-US" dirty="0"/>
              <a:t> </a:t>
            </a:r>
            <a:r>
              <a:rPr lang="en-US" altLang="ko-KR" dirty="0"/>
              <a:t>papers</a:t>
            </a:r>
            <a:r>
              <a:rPr lang="ko-KR" altLang="en-US" dirty="0"/>
              <a:t> </a:t>
            </a:r>
            <a:r>
              <a:rPr lang="en-US" altLang="ko-KR" dirty="0"/>
              <a:t>are</a:t>
            </a:r>
            <a:r>
              <a:rPr lang="ko-KR" altLang="en-US" dirty="0"/>
              <a:t> </a:t>
            </a:r>
            <a:r>
              <a:rPr lang="en-US" altLang="ko-KR" dirty="0"/>
              <a:t>not</a:t>
            </a:r>
            <a:r>
              <a:rPr lang="ko-KR" altLang="en-US" dirty="0"/>
              <a:t> </a:t>
            </a:r>
            <a:r>
              <a:rPr lang="en-US" altLang="ko-KR" dirty="0"/>
              <a:t>realistic</a:t>
            </a:r>
            <a:r>
              <a:rPr lang="ko-KR" altLang="en-US" dirty="0"/>
              <a:t> </a:t>
            </a:r>
            <a:r>
              <a:rPr lang="en-US" altLang="ko-KR" dirty="0"/>
              <a:t>because they only considered the functionality by ignoring the technology-level design.</a:t>
            </a:r>
          </a:p>
          <a:p>
            <a:r>
              <a:rPr lang="en-US" altLang="ko-KR" dirty="0"/>
              <a:t>Moreover, both of CISC-based and RISC-based processors have too many instruction for their small-size date path</a:t>
            </a:r>
          </a:p>
          <a:p>
            <a:r>
              <a:rPr lang="en-US" altLang="ko-KR" dirty="0"/>
              <a:t>So, they would be implemented inefficiently for practical applications.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78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We tried to address these limitations.</a:t>
            </a:r>
          </a:p>
          <a:p>
            <a:r>
              <a:rPr lang="en-US" altLang="ko-KR" dirty="0"/>
              <a:t>In this work, we firstly propose frameworks for designing ternary processors, considering technology and practical implementation.</a:t>
            </a:r>
          </a:p>
          <a:p>
            <a:r>
              <a:rPr lang="en-US" altLang="ko-KR" dirty="0"/>
              <a:t>The proposed frameworks include software-level compiling framework and hardware-level evaluation frameworks.</a:t>
            </a:r>
          </a:p>
          <a:p>
            <a:r>
              <a:rPr lang="en-US" altLang="ko-KR" dirty="0"/>
              <a:t>And then, we also propose new ternary processor design (ART-9), which is 9-trit advanced RISC-based ternary processor.</a:t>
            </a:r>
          </a:p>
          <a:p>
            <a:r>
              <a:rPr lang="en-US" altLang="ko-KR" dirty="0"/>
              <a:t>The processor design is detailed in terms of the optimized ISA and pipelined core architecture.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58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From now, I</a:t>
            </a:r>
            <a:r>
              <a:rPr lang="en-US" altLang="ko-KR" baseline="0" dirty="0"/>
              <a:t> will </a:t>
            </a:r>
            <a:r>
              <a:rPr lang="en-US" altLang="ko-KR" dirty="0"/>
              <a:t>explain our contributions.</a:t>
            </a:r>
          </a:p>
          <a:p>
            <a:r>
              <a:rPr lang="en-US" altLang="ko-KR" dirty="0"/>
              <a:t>Let me start with proposed frameworks.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75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Unlike</a:t>
            </a:r>
            <a:r>
              <a:rPr lang="ko-KR" altLang="en-US" dirty="0"/>
              <a:t> </a:t>
            </a:r>
            <a:r>
              <a:rPr lang="en-US" altLang="ko-KR" dirty="0"/>
              <a:t>previous</a:t>
            </a:r>
            <a:r>
              <a:rPr lang="ko-KR" altLang="en-US" dirty="0"/>
              <a:t> </a:t>
            </a:r>
            <a:r>
              <a:rPr lang="en-US" altLang="ko-KR" dirty="0"/>
              <a:t>works,</a:t>
            </a:r>
            <a:r>
              <a:rPr lang="ko-KR" altLang="en-US" dirty="0"/>
              <a:t> </a:t>
            </a:r>
            <a:r>
              <a:rPr lang="en-US" altLang="ko-KR" dirty="0"/>
              <a:t>we</a:t>
            </a:r>
            <a:r>
              <a:rPr lang="ko-KR" altLang="en-US" dirty="0"/>
              <a:t> </a:t>
            </a:r>
            <a:r>
              <a:rPr lang="en-US" altLang="ko-KR" dirty="0"/>
              <a:t>firstly present a software-level framework</a:t>
            </a:r>
            <a:r>
              <a:rPr lang="en-US" altLang="ko-KR" baseline="0" dirty="0"/>
              <a:t> tool</a:t>
            </a:r>
            <a:endParaRPr lang="en-US" altLang="ko-KR" dirty="0"/>
          </a:p>
          <a:p>
            <a:r>
              <a:rPr lang="en-US" altLang="ko-KR" dirty="0"/>
              <a:t>Given ternary-based ISA, this</a:t>
            </a:r>
            <a:r>
              <a:rPr lang="en-US" altLang="ko-KR" baseline="0" dirty="0"/>
              <a:t> overall framework</a:t>
            </a:r>
            <a:r>
              <a:rPr lang="en-US" altLang="ko-KR" dirty="0"/>
              <a:t> converts C-level codes into ternary assembly.</a:t>
            </a:r>
          </a:p>
          <a:p>
            <a:r>
              <a:rPr lang="en-US" altLang="ko-KR" dirty="0"/>
              <a:t>We utilize RV-32I ISA and the existing compiler GCC.</a:t>
            </a:r>
          </a:p>
          <a:p>
            <a:r>
              <a:rPr lang="en-US" altLang="ko-KR" dirty="0"/>
              <a:t>After GCC makes RISC-V assembly, the proposed ternary compiling framework start to convert the RISC-V assembly into ternary assembly.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896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This figure</a:t>
            </a:r>
            <a:r>
              <a:rPr lang="en-US" altLang="ko-KR" baseline="0" dirty="0"/>
              <a:t> shows</a:t>
            </a:r>
            <a:r>
              <a:rPr lang="en-US" altLang="ko-KR" dirty="0"/>
              <a:t> a detail procedure of ternary compiling framework</a:t>
            </a:r>
          </a:p>
          <a:p>
            <a:r>
              <a:rPr lang="en-US" altLang="ko-KR" dirty="0"/>
              <a:t>This</a:t>
            </a:r>
            <a:r>
              <a:rPr lang="en-US" altLang="ko-KR" baseline="0" dirty="0"/>
              <a:t> framework </a:t>
            </a:r>
            <a:r>
              <a:rPr lang="en-US" altLang="ko-KR" dirty="0"/>
              <a:t>has three steps; instruction mapping operand conversion redundancy check.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704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First step is instruction mapping.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The instruction mapping step is activated to translate 32-bit instructions into pre-defined ternary instructions.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If a binary instructions cannot be directly converted with one</a:t>
            </a:r>
            <a:r>
              <a:rPr lang="en-US" altLang="ko-KR" baseline="0" dirty="0"/>
              <a:t> </a:t>
            </a:r>
            <a:r>
              <a:rPr lang="en-US" altLang="ko-KR" dirty="0"/>
              <a:t>ternary instruction, we can</a:t>
            </a:r>
            <a:r>
              <a:rPr lang="en-US" altLang="ko-KR" baseline="0" dirty="0"/>
              <a:t> several ternary </a:t>
            </a:r>
            <a:r>
              <a:rPr lang="en-US" altLang="ko-KR" dirty="0"/>
              <a:t>instructions.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For example in this figure, the SUBI has two operand and one destination,</a:t>
            </a:r>
            <a:r>
              <a:rPr lang="en-US" altLang="ko-KR" baseline="0" dirty="0"/>
              <a:t> but</a:t>
            </a:r>
            <a:r>
              <a:rPr lang="en-US" altLang="ko-KR" dirty="0"/>
              <a:t> ternary instruction only has two operand.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In this case, the SUBI is converted into two ternary instruction MV, ADDI.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8043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After mapping ternary instruction, the operand conversion is activated to translate binary operand</a:t>
            </a:r>
            <a:r>
              <a:rPr lang="en-US" altLang="ko-KR" baseline="0" dirty="0"/>
              <a:t>s</a:t>
            </a:r>
            <a:r>
              <a:rPr lang="en-US" altLang="ko-KR" dirty="0"/>
              <a:t> into ternary operands.</a:t>
            </a:r>
          </a:p>
          <a:p>
            <a:r>
              <a:rPr lang="en-US" altLang="ko-KR" dirty="0"/>
              <a:t>This step find ternary representations of immediate values in baseline binary instructions.</a:t>
            </a:r>
          </a:p>
          <a:p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the ternary ISA utilizes a short length for immediate values, we can put additional instructions to make the large binary operands as shown in Fig. 10.</a:t>
            </a:r>
          </a:p>
          <a:p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also support the register renaming when the given ternary ISA uses fewer general-purposed registers than</a:t>
            </a:r>
            <a:r>
              <a:rPr lang="ko-KR" alt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binary processors.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35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Finally, to optimize the number of instructions, redundancy check is required.</a:t>
            </a:r>
          </a:p>
          <a:p>
            <a:r>
              <a:rPr lang="en-US" altLang="ko-KR" dirty="0"/>
              <a:t>As the instruction mapping and operand conversion steps may use additional instructions, the redundancy check step finds the repeated or meaningless instructions and remove them.</a:t>
            </a:r>
          </a:p>
          <a:p>
            <a:r>
              <a:rPr lang="en-US" altLang="ko-KR" dirty="0"/>
              <a:t>From this, we can minimize the program size.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94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This is my biography. </a:t>
            </a:r>
          </a:p>
          <a:p>
            <a:r>
              <a:rPr lang="en-US" altLang="ko-KR" dirty="0"/>
              <a:t>I received B.S and M.S degree and now I am working for </a:t>
            </a:r>
            <a:r>
              <a:rPr lang="en-US" altLang="ko-KR" dirty="0" err="1"/>
              <a:t>Ph.D</a:t>
            </a:r>
            <a:r>
              <a:rPr lang="en-US" altLang="ko-KR" dirty="0"/>
              <a:t> degree in POSTECH south </a:t>
            </a:r>
            <a:r>
              <a:rPr lang="en-US" altLang="ko-KR" dirty="0" err="1"/>
              <a:t>korea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My current research topics are Algorithm for error correcting codes of 5G and beyond communications.</a:t>
            </a:r>
          </a:p>
          <a:p>
            <a:r>
              <a:rPr lang="en-US" altLang="ko-KR" dirty="0"/>
              <a:t>And, I am interested in hardware architecture and VLSI circuit, ASIC-level design.</a:t>
            </a:r>
          </a:p>
          <a:p>
            <a:r>
              <a:rPr lang="en-US" altLang="ko-KR" dirty="0"/>
              <a:t>Recently I have studied ternary processors and RISC-V processors, which are topics in this presentation.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2795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Next, Hardware-level evaluation framework.</a:t>
            </a:r>
          </a:p>
          <a:p>
            <a:r>
              <a:rPr lang="en-US" altLang="ko-KR" dirty="0"/>
              <a:t>Fig 12 shows the overall procedure of the proposed evaluation framework.</a:t>
            </a:r>
          </a:p>
          <a:p>
            <a:r>
              <a:rPr lang="en-US" altLang="ko-KR" dirty="0"/>
              <a:t>This</a:t>
            </a:r>
            <a:r>
              <a:rPr lang="en-US" altLang="ko-KR" baseline="0" dirty="0"/>
              <a:t> </a:t>
            </a:r>
            <a:r>
              <a:rPr lang="en-US" altLang="ko-KR" dirty="0"/>
              <a:t>consists of cycle-accurate simulator, gate-level analyzer and performance evaluator</a:t>
            </a:r>
          </a:p>
          <a:p>
            <a:r>
              <a:rPr lang="en-US" altLang="ko-KR" dirty="0"/>
              <a:t>The final prototype design is implemented with architecture description, ternary assembly and technology information.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4113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 details, cycle-accurate simulator takes architecture description and ternary assembly.</a:t>
            </a:r>
          </a:p>
          <a:p>
            <a:r>
              <a:rPr lang="en-US" altLang="ko-KR" dirty="0"/>
              <a:t>This provides the required processing cycles to</a:t>
            </a:r>
            <a:r>
              <a:rPr lang="en-US" altLang="ko-KR" baseline="0" dirty="0"/>
              <a:t> perform </a:t>
            </a:r>
            <a:r>
              <a:rPr lang="en-US" altLang="ko-KR" dirty="0"/>
              <a:t>input ternary assembly codes.</a:t>
            </a:r>
          </a:p>
          <a:p>
            <a:r>
              <a:rPr lang="en-US" altLang="ko-KR" dirty="0"/>
              <a:t>And</a:t>
            </a:r>
            <a:r>
              <a:rPr lang="en-US" altLang="ko-KR" baseline="0" dirty="0"/>
              <a:t> this framework</a:t>
            </a:r>
            <a:r>
              <a:rPr lang="en-US" altLang="ko-KR" dirty="0"/>
              <a:t> can</a:t>
            </a:r>
            <a:r>
              <a:rPr lang="en-US" altLang="ko-KR" baseline="0" dirty="0"/>
              <a:t> also </a:t>
            </a:r>
            <a:r>
              <a:rPr lang="en-US" altLang="ko-KR" dirty="0"/>
              <a:t>simulate the behavior of the given ternary processor for</a:t>
            </a:r>
            <a:r>
              <a:rPr lang="en-US" altLang="ko-KR" baseline="0" dirty="0"/>
              <a:t> the </a:t>
            </a:r>
            <a:r>
              <a:rPr lang="en-US" altLang="ko-KR" dirty="0"/>
              <a:t>given assembly </a:t>
            </a:r>
          </a:p>
          <a:p>
            <a:r>
              <a:rPr lang="en-US" altLang="ko-KR" dirty="0"/>
              <a:t>Finally</a:t>
            </a:r>
            <a:r>
              <a:rPr lang="en-US" altLang="ko-KR" baseline="0" dirty="0"/>
              <a:t> it </a:t>
            </a:r>
            <a:r>
              <a:rPr lang="en-US" altLang="ko-KR" dirty="0"/>
              <a:t>calculate the number of cycles, even considering the data hazard and stall instructions.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5320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With synthesizable </a:t>
            </a:r>
            <a:r>
              <a:rPr lang="en-US" altLang="ko-KR" dirty="0" err="1"/>
              <a:t>RTl</a:t>
            </a:r>
            <a:r>
              <a:rPr lang="en-US" altLang="ko-KR" dirty="0"/>
              <a:t> design and technology information, </a:t>
            </a:r>
          </a:p>
          <a:p>
            <a:r>
              <a:rPr lang="en-US" altLang="ko-KR" dirty="0"/>
              <a:t>the gate-level analyzer can estimate critical path delay as well as power consumption of the given ternary processor.</a:t>
            </a:r>
          </a:p>
          <a:p>
            <a:r>
              <a:rPr lang="en-US" altLang="ko-KR" dirty="0"/>
              <a:t>The technology information can be </a:t>
            </a:r>
          </a:p>
          <a:p>
            <a:r>
              <a:rPr lang="en-US" altLang="ko-KR" dirty="0"/>
              <a:t>CNTFET-based, </a:t>
            </a:r>
            <a:r>
              <a:rPr lang="en-US" altLang="ko-KR" dirty="0" err="1"/>
              <a:t>Grahpene</a:t>
            </a:r>
            <a:r>
              <a:rPr lang="en-US" altLang="ko-KR" dirty="0"/>
              <a:t> barrister CMOS-based ternary, or even 2b encoded gates.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6375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The performance evaluator gathers all the outputs form prior steps, and finally generates overall evaluation information of the ternary processor </a:t>
            </a:r>
          </a:p>
          <a:p>
            <a:r>
              <a:rPr lang="en-US" altLang="ko-KR" dirty="0"/>
              <a:t>If we have various design options, we can find an optimal design by using the estimated values.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426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This is second contribution</a:t>
            </a:r>
          </a:p>
          <a:p>
            <a:r>
              <a:rPr lang="en-US" altLang="ko-KR" dirty="0"/>
              <a:t>Let me introduce proposed ART-9 core design.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303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Based on our</a:t>
            </a:r>
            <a:r>
              <a:rPr lang="en-US" altLang="ko-KR" baseline="0" dirty="0"/>
              <a:t> </a:t>
            </a:r>
            <a:r>
              <a:rPr lang="en-US" altLang="ko-KR" dirty="0"/>
              <a:t>frameworks, we develop a new ART-9 processor.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We adopt some properties of the recent light-weight RISC-type processor</a:t>
            </a:r>
            <a:r>
              <a:rPr lang="en-US" altLang="ko-KR" baseline="0" dirty="0"/>
              <a:t> </a:t>
            </a:r>
            <a:r>
              <a:rPr lang="en-US" altLang="ko-KR" dirty="0"/>
              <a:t>such as the small number of instructions.</a:t>
            </a:r>
          </a:p>
          <a:p>
            <a:r>
              <a:rPr lang="en-US" altLang="ko-KR" dirty="0"/>
              <a:t>ART-9 ISA</a:t>
            </a:r>
            <a:r>
              <a:rPr lang="en-US" altLang="ko-KR" baseline="0" dirty="0"/>
              <a:t> </a:t>
            </a:r>
            <a:r>
              <a:rPr lang="en-US" altLang="ko-KR" dirty="0"/>
              <a:t>is defined and then, we design pipelined core architecture for the proposed ART-9 ISA.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8623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With</a:t>
            </a:r>
            <a:r>
              <a:rPr lang="en-US" altLang="ko-KR" baseline="0" dirty="0"/>
              <a:t> 9-trit length, t</a:t>
            </a:r>
            <a:r>
              <a:rPr lang="en-US" altLang="ko-KR" dirty="0"/>
              <a:t>he ART-9 ISA only has 24 instructions by using 2-trit opcode.</a:t>
            </a:r>
          </a:p>
          <a:p>
            <a:r>
              <a:rPr lang="en-US" altLang="ko-KR" dirty="0"/>
              <a:t>We define four instruction types Register R, immediate I, Branch B, Memory M type.</a:t>
            </a:r>
          </a:p>
          <a:p>
            <a:r>
              <a:rPr lang="en-US" altLang="ko-KR" dirty="0"/>
              <a:t>In</a:t>
            </a:r>
            <a:r>
              <a:rPr lang="en-US" altLang="ko-KR" baseline="0" dirty="0"/>
              <a:t> ternary program, </a:t>
            </a:r>
            <a:r>
              <a:rPr lang="en-US" altLang="ko-KR" dirty="0"/>
              <a:t>we</a:t>
            </a:r>
            <a:r>
              <a:rPr lang="en-US" altLang="ko-KR" baseline="0" dirty="0"/>
              <a:t> store </a:t>
            </a:r>
            <a:r>
              <a:rPr lang="en-US" altLang="ko-KR" dirty="0"/>
              <a:t>these ternary instruction sequences in the dedicated ternary instruction memory (TIM)</a:t>
            </a:r>
          </a:p>
          <a:p>
            <a:r>
              <a:rPr lang="en-US" altLang="ko-KR" dirty="0"/>
              <a:t>The proposed ISA has the same data</a:t>
            </a:r>
            <a:r>
              <a:rPr lang="en-US" altLang="ko-KR" baseline="0" dirty="0"/>
              <a:t> </a:t>
            </a:r>
            <a:r>
              <a:rPr lang="en-US" altLang="ko-KR" dirty="0"/>
              <a:t>length to the instruction length</a:t>
            </a:r>
            <a:r>
              <a:rPr lang="en-US" altLang="ko-KR" baseline="0" dirty="0"/>
              <a:t> and use separate data memory, TDM</a:t>
            </a:r>
          </a:p>
          <a:p>
            <a:r>
              <a:rPr lang="en-US" altLang="ko-KR" dirty="0"/>
              <a:t>And we also dedicate nine general purpose ternary register file (TRF) and one program counter register.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2722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More precisely, the R-type instructions are defined to perform logical and arithmetic operations.</a:t>
            </a:r>
          </a:p>
          <a:p>
            <a:r>
              <a:rPr lang="en-US" altLang="ko-KR" dirty="0"/>
              <a:t>With the register addressing like this, these instructions access the TRF and take two operands.</a:t>
            </a:r>
          </a:p>
          <a:p>
            <a:r>
              <a:rPr lang="en-US" altLang="ko-KR" dirty="0"/>
              <a:t>As the short 9-trit length, the first address Ta is used as destination address to store the operation results.</a:t>
            </a:r>
          </a:p>
          <a:p>
            <a:r>
              <a:rPr lang="en-US" altLang="ko-KR" dirty="0"/>
              <a:t>To define twelve different instructions, we use 3-trits as </a:t>
            </a:r>
            <a:r>
              <a:rPr lang="en-US" altLang="ko-KR" dirty="0" err="1"/>
              <a:t>func</a:t>
            </a:r>
            <a:r>
              <a:rPr lang="en-US" altLang="ko-KR" dirty="0"/>
              <a:t> part.</a:t>
            </a:r>
          </a:p>
          <a:p>
            <a:r>
              <a:rPr lang="en-US" altLang="ko-KR" dirty="0"/>
              <a:t>Thus, we can use typical operations with MV, inverting, ADD, SUB, COMP instruction and so on.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2367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 order to reduce the generation complexity of constant values, the recent binary ISA encodes immediate values into the instruction directly.</a:t>
            </a:r>
          </a:p>
          <a:p>
            <a:r>
              <a:rPr lang="en-US" altLang="ko-KR" dirty="0"/>
              <a:t>Adopting this property of recent ISA, we define I type instructions to use direct immediate operands instead of the register addressing.</a:t>
            </a:r>
          </a:p>
          <a:p>
            <a:r>
              <a:rPr lang="en-US" altLang="ko-KR" dirty="0"/>
              <a:t>The proposed </a:t>
            </a:r>
            <a:r>
              <a:rPr lang="en-US" altLang="ko-KR" dirty="0" err="1"/>
              <a:t>i</a:t>
            </a:r>
            <a:r>
              <a:rPr lang="en-US" altLang="ko-KR" dirty="0"/>
              <a:t>-type instructions support different immediate lengths depending on instructions.</a:t>
            </a:r>
          </a:p>
          <a:p>
            <a:r>
              <a:rPr lang="en-US" altLang="ko-KR" dirty="0"/>
              <a:t>As a result, the ART-9 ISA offers an acceptable flexibility to use wide ranges of immediate values.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58736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Besides, it is also required to define B-type instructions,</a:t>
            </a:r>
            <a:r>
              <a:rPr lang="en-US" altLang="ko-KR" baseline="0" dirty="0"/>
              <a:t> </a:t>
            </a:r>
            <a:r>
              <a:rPr lang="en-US" altLang="ko-KR" dirty="0"/>
              <a:t>which</a:t>
            </a:r>
            <a:r>
              <a:rPr lang="en-US" altLang="ko-KR" baseline="0" dirty="0"/>
              <a:t> change</a:t>
            </a:r>
            <a:r>
              <a:rPr lang="en-US" altLang="ko-KR" dirty="0"/>
              <a:t> the PC value.</a:t>
            </a:r>
          </a:p>
          <a:p>
            <a:r>
              <a:rPr lang="en-US" altLang="ko-KR" dirty="0"/>
              <a:t>We introduce four instructions using</a:t>
            </a:r>
            <a:r>
              <a:rPr lang="en-US" altLang="ko-KR" baseline="0" dirty="0"/>
              <a:t> </a:t>
            </a:r>
            <a:r>
              <a:rPr lang="en-US" altLang="ko-KR" dirty="0"/>
              <a:t>the PC-relative addressing.</a:t>
            </a:r>
          </a:p>
          <a:p>
            <a:r>
              <a:rPr lang="en-US" altLang="ko-KR" dirty="0"/>
              <a:t>Two conditional branch instructions use 1-trit B value in BEQ and BNE, which compare B value and register operand to check the branch-taken.</a:t>
            </a:r>
          </a:p>
          <a:p>
            <a:r>
              <a:rPr lang="en-US" altLang="ko-KR" dirty="0"/>
              <a:t>Two unconditional jump instructions directly change PC values with immediate values.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4036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This is a</a:t>
            </a:r>
            <a:r>
              <a:rPr lang="en-US" altLang="ko-KR" baseline="0" dirty="0"/>
              <a:t> </a:t>
            </a:r>
            <a:r>
              <a:rPr lang="en-US" altLang="ko-KR" dirty="0"/>
              <a:t>presentation outline</a:t>
            </a:r>
          </a:p>
          <a:p>
            <a:r>
              <a:rPr lang="en-US" altLang="ko-KR" dirty="0"/>
              <a:t>First of all, I’ll introduce motivation and fundamentals for ternary systems.</a:t>
            </a:r>
          </a:p>
          <a:p>
            <a:r>
              <a:rPr lang="en-US" altLang="ko-KR" dirty="0"/>
              <a:t>And then present a new frameworks and design for ternary processors.</a:t>
            </a:r>
          </a:p>
          <a:p>
            <a:r>
              <a:rPr lang="en-US" altLang="ko-KR" dirty="0"/>
              <a:t>Finally, we report the simulation results</a:t>
            </a:r>
            <a:r>
              <a:rPr lang="en-US" altLang="ko-KR" baseline="0" dirty="0"/>
              <a:t> with the proposed frameworks and design.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1690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We want to store operands in</a:t>
            </a:r>
            <a:r>
              <a:rPr lang="en-US" altLang="ko-KR" baseline="0" dirty="0"/>
              <a:t> TDM </a:t>
            </a:r>
            <a:r>
              <a:rPr lang="en-US" altLang="ko-KR" dirty="0"/>
              <a:t>and load them from</a:t>
            </a:r>
            <a:r>
              <a:rPr lang="en-US" altLang="ko-KR" baseline="0" dirty="0"/>
              <a:t> TDM</a:t>
            </a:r>
            <a:endParaRPr lang="en-US" altLang="ko-KR" dirty="0"/>
          </a:p>
          <a:p>
            <a:r>
              <a:rPr lang="en-US" altLang="ko-KR" dirty="0"/>
              <a:t>For this, we define M-type instruction LOAD and STORE.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290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Now, we design pipelined ART_9 core architecture.</a:t>
            </a:r>
          </a:p>
          <a:p>
            <a:r>
              <a:rPr lang="en-US" altLang="ko-KR" dirty="0"/>
              <a:t>Fig. 16 shows the overall 5-stage architecture which includes instruction </a:t>
            </a:r>
            <a:r>
              <a:rPr lang="en-US" altLang="ko-KR" dirty="0" err="1"/>
              <a:t>fetech</a:t>
            </a:r>
            <a:r>
              <a:rPr lang="en-US" altLang="ko-KR" dirty="0"/>
              <a:t> (IF), instruction decoder (ID), execution (EX), memory access (MEM), and write back( WB)</a:t>
            </a:r>
          </a:p>
          <a:p>
            <a:r>
              <a:rPr lang="en-US" altLang="ko-KR" dirty="0"/>
              <a:t>This architecture is ternary processor version of the RISC-V architecture.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6094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 support the proposed ART-9 ISA, this processor should have separate TIM, TDM and TRF.</a:t>
            </a:r>
          </a:p>
          <a:p>
            <a:r>
              <a:rPr lang="en-US" altLang="ko-KR" dirty="0"/>
              <a:t>TIM/TDM perform synchronous write/read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TRF</a:t>
            </a:r>
            <a:r>
              <a:rPr lang="ko-KR" altLang="en-US" dirty="0"/>
              <a:t> </a:t>
            </a:r>
            <a:r>
              <a:rPr lang="en-US" altLang="ko-KR" dirty="0"/>
              <a:t>perform</a:t>
            </a:r>
            <a:r>
              <a:rPr lang="ko-KR" altLang="en-US" dirty="0"/>
              <a:t> </a:t>
            </a:r>
            <a:r>
              <a:rPr lang="en-US" altLang="ko-KR" dirty="0"/>
              <a:t>synchronous write and asynchronous read.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92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When a decoded instruction arrive at EX stage, the ternary ALU (TALU) is activated to calculate logical and arithmetic operations with two operands.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8914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As you can see, the pipelined architecture is efficient when it continuously perform instructions.</a:t>
            </a:r>
          </a:p>
          <a:p>
            <a:r>
              <a:rPr lang="en-US" altLang="ko-KR" dirty="0"/>
              <a:t>However, there are data and control hazards.</a:t>
            </a:r>
          </a:p>
          <a:p>
            <a:r>
              <a:rPr lang="en-US" altLang="ko-KR" dirty="0"/>
              <a:t>The hazard control is required to minimize the stall timing and improve the processor efficiency.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8099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With the hazard detection unit (HDU), the proposed ART-9 processor controls data and branch hazard.</a:t>
            </a:r>
          </a:p>
          <a:p>
            <a:r>
              <a:rPr lang="en-US" altLang="ko-KR" dirty="0"/>
              <a:t>The HDU takes the decoded operand addresses and check the data dependency in register load/store.</a:t>
            </a:r>
          </a:p>
          <a:p>
            <a:r>
              <a:rPr lang="en-US" altLang="ko-KR" dirty="0"/>
              <a:t>If there is data dependency, the data forwarding is performed in EX stage.</a:t>
            </a:r>
          </a:p>
          <a:p>
            <a:r>
              <a:rPr lang="en-US" altLang="ko-KR" dirty="0"/>
              <a:t>If there is no solution for the data dependency, we insert NOP instruction for stalling one pipeline stage. </a:t>
            </a:r>
          </a:p>
          <a:p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a result, we only observe the hardware-inserted stall cycles when there exist load-use data</a:t>
            </a:r>
          </a:p>
          <a:p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hazards and taken branches.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5740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Based on the proposed frameworks and ART-9 core design, we evaluated the ART-9 core performance.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7893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First simulation results are benchmark evaluations. We firstly designed ternary bubble-sort, general matrix multiplication (GEMM), </a:t>
            </a:r>
            <a:r>
              <a:rPr lang="en-US" altLang="ko-KR" dirty="0" err="1"/>
              <a:t>sobel</a:t>
            </a:r>
            <a:r>
              <a:rPr lang="en-US" altLang="ko-KR" dirty="0"/>
              <a:t> filter.</a:t>
            </a:r>
          </a:p>
          <a:p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addition, for the first time, a </a:t>
            </a:r>
            <a:r>
              <a:rPr lang="en-US" altLang="ko-K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dhrystone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benchmark is also described with the ternary instructions by converting the existing </a:t>
            </a:r>
            <a:r>
              <a:rPr lang="en-US" altLang="ko-K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dhrystone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code of the RV-32I ISA.</a:t>
            </a:r>
          </a:p>
          <a:p>
            <a:r>
              <a:rPr lang="en-US" altLang="ko-KR" dirty="0"/>
              <a:t>By using the proposed compiling framework, we can count the required number of memory cells for benchmark programs.</a:t>
            </a:r>
          </a:p>
          <a:p>
            <a:r>
              <a:rPr lang="en-US" altLang="ko-KR" dirty="0"/>
              <a:t>Although we developed a simple 24 9-trit instructions, </a:t>
            </a:r>
          </a:p>
          <a:p>
            <a:r>
              <a:rPr lang="en-US" altLang="ko-KR" dirty="0"/>
              <a:t>it is clear that the proposed ART-9 processor requires a much smaller memory size </a:t>
            </a:r>
          </a:p>
          <a:p>
            <a:r>
              <a:rPr lang="en-US" altLang="ko-KR" dirty="0"/>
              <a:t>when compare to the commercial 32b and 16b binary processors.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28598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 terms of the required processing cycles, </a:t>
            </a:r>
          </a:p>
          <a:p>
            <a:r>
              <a:rPr lang="en-US" altLang="ko-KR" dirty="0"/>
              <a:t>the proposed 5-stage ternary processor takes smaller cycles processing benchmarks,</a:t>
            </a:r>
          </a:p>
          <a:p>
            <a:r>
              <a:rPr lang="en-US" altLang="ko-KR" dirty="0"/>
              <a:t>Compared with the recent light-weight RISC-based processor,PicoRV32.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8191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For </a:t>
            </a:r>
            <a:r>
              <a:rPr lang="en-US" altLang="ko-KR" dirty="0" err="1"/>
              <a:t>dhrystone</a:t>
            </a:r>
            <a:r>
              <a:rPr lang="en-US" altLang="ko-KR" dirty="0"/>
              <a:t> benchmark, our proposed work still provide comparable processing speed as well as the optimized memory-cell counts.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873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Let me start with introduction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7652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Based on the proposed hardware-level evaluation framework, the proposed ART-9 core is implemented in 32nm CNTFET without considering the parasitic capacitance.</a:t>
            </a:r>
          </a:p>
          <a:p>
            <a:r>
              <a:rPr lang="en-US" altLang="ko-KR" dirty="0"/>
              <a:t>The </a:t>
            </a:r>
            <a:r>
              <a:rPr lang="en-US" altLang="ko-KR" dirty="0" err="1"/>
              <a:t>datapath</a:t>
            </a:r>
            <a:r>
              <a:rPr lang="en-US" altLang="ko-KR" dirty="0"/>
              <a:t> of ART-9 core only required 652 standard ternary gates, consuming 42.7 </a:t>
            </a:r>
            <a:r>
              <a:rPr lang="en-US" altLang="ko-KR" dirty="0" err="1"/>
              <a:t>uW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Its DMIPS/W also is even superior to the recent near-threshold ARM cortex-M3.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302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 addition, on the FPGA-based platform, we evaluate hardware-performance by using 2b-encoded ternary gates.</a:t>
            </a:r>
          </a:p>
          <a:p>
            <a:r>
              <a:rPr lang="en-US" altLang="ko-KR" dirty="0"/>
              <a:t>Fig. 23 shows the detailed FPGA-based verification environment.</a:t>
            </a:r>
          </a:p>
          <a:p>
            <a:r>
              <a:rPr lang="en-US" altLang="ko-KR" dirty="0"/>
              <a:t>The implemented processor operates at 150 MHz in 0.9 V.</a:t>
            </a:r>
          </a:p>
          <a:p>
            <a:r>
              <a:rPr lang="en-US" altLang="ko-KR" dirty="0"/>
              <a:t>Finally, the proposed ART-9 processor achieves 57.9 DMIPS/W by consuming only 1.09W.</a:t>
            </a:r>
          </a:p>
          <a:p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a result, the proposed frameworks successfully make the ternary-based processor from emerging </a:t>
            </a:r>
            <a:r>
              <a:rPr lang="en-US" altLang="ko-K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tarnsistors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which provide extreme-low-power computing.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5723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Finally, we summarize our works in this conclusion.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6393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Recently, ternary circuits are getting attention in high-performance implementation.</a:t>
            </a:r>
          </a:p>
          <a:p>
            <a:r>
              <a:rPr lang="en-US" altLang="ko-KR" dirty="0"/>
              <a:t>But, there are only few ternary-related works in processor or system-level.</a:t>
            </a:r>
          </a:p>
          <a:p>
            <a:r>
              <a:rPr lang="en-US" altLang="ko-KR" dirty="0"/>
              <a:t>In this paper, to design efficient ternary processor, we proposed a new software- and hardware-level frameworks.</a:t>
            </a:r>
          </a:p>
          <a:p>
            <a:r>
              <a:rPr lang="en-US" altLang="ko-KR" dirty="0"/>
              <a:t>We also proposed advanced RISC-based ternary 9-trit processor.</a:t>
            </a:r>
          </a:p>
          <a:p>
            <a:r>
              <a:rPr lang="en-US" altLang="ko-KR" dirty="0"/>
              <a:t>And then, evaluate the proposed ART-9 core by using the proposed frameworks with various benchmarks and emerging technologies.</a:t>
            </a:r>
          </a:p>
          <a:p>
            <a:r>
              <a:rPr lang="en-US" altLang="ko-KR" dirty="0"/>
              <a:t>Finally, our work would offer attractive design methods for ternary processor.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9324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My presentation is over. Thank you for listening.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845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So for, we have tried reducing transistor size in order to improve implementation efficiency.</a:t>
            </a:r>
          </a:p>
          <a:p>
            <a:r>
              <a:rPr lang="en-US" altLang="ko-KR" dirty="0"/>
              <a:t>However, the performance improvement met the potential limitation by interconnection overheads, which</a:t>
            </a:r>
            <a:r>
              <a:rPr lang="en-US" altLang="ko-KR" baseline="0" dirty="0"/>
              <a:t> are from</a:t>
            </a:r>
            <a:r>
              <a:rPr lang="en-US" altLang="ko-KR" dirty="0"/>
              <a:t> many small transistors.</a:t>
            </a:r>
          </a:p>
          <a:p>
            <a:r>
              <a:rPr lang="en-US" altLang="ko-KR" dirty="0"/>
              <a:t>So, as shown</a:t>
            </a:r>
            <a:r>
              <a:rPr lang="en-US" altLang="ko-KR" baseline="0" dirty="0"/>
              <a:t> in Ffig.2, </a:t>
            </a:r>
            <a:r>
              <a:rPr lang="en-US" altLang="ko-KR" dirty="0"/>
              <a:t>we can predict the performance is saturated in the near future.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652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 address this performance saturation, many works have studied multi-valued logic (MVL) circuits such as Graphene </a:t>
            </a:r>
            <a:r>
              <a:rPr lang="en-US" altLang="ko-KR" dirty="0" err="1"/>
              <a:t>barristors</a:t>
            </a:r>
            <a:r>
              <a:rPr lang="en-US" altLang="ko-KR" dirty="0"/>
              <a:t> and CNTFET.</a:t>
            </a:r>
          </a:p>
          <a:p>
            <a:r>
              <a:rPr lang="en-US" altLang="ko-KR" dirty="0"/>
              <a:t>Based on these MVL, we can reduce the number of gates and then also reduce circuit-level complexity and routing overhead</a:t>
            </a:r>
          </a:p>
          <a:p>
            <a:r>
              <a:rPr lang="en-US" altLang="ko-KR" dirty="0"/>
              <a:t>Among these MVL devices, ternary-based systems are considered as the starting point of MVL solutions.</a:t>
            </a:r>
          </a:p>
          <a:p>
            <a:r>
              <a:rPr lang="en-US" altLang="ko-KR" dirty="0"/>
              <a:t>In this work, we will focus on ternary-based circuit and systems.</a:t>
            </a:r>
          </a:p>
          <a:p>
            <a:r>
              <a:rPr lang="en-US" altLang="ko-KR" dirty="0"/>
              <a:t>Specially, we are interesting in the ternary processor.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359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 design a ternary processor, we should understand fundamentals for ternary number systems and operations.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0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 ternary number systems, we utilize </a:t>
            </a:r>
            <a:r>
              <a:rPr lang="en-US" altLang="ko-KR" dirty="0" err="1"/>
              <a:t>trit</a:t>
            </a:r>
            <a:r>
              <a:rPr lang="en-US" altLang="ko-KR" dirty="0"/>
              <a:t> which is similar to bit in binary systems</a:t>
            </a:r>
          </a:p>
          <a:p>
            <a:r>
              <a:rPr lang="en-US" altLang="ko-KR" dirty="0"/>
              <a:t>1-trit value can have three state; GND, VDD/2, VDD.</a:t>
            </a:r>
          </a:p>
          <a:p>
            <a:r>
              <a:rPr lang="en-US" altLang="ko-KR" dirty="0"/>
              <a:t>With multiple </a:t>
            </a:r>
            <a:r>
              <a:rPr lang="en-US" altLang="ko-KR" dirty="0" err="1"/>
              <a:t>trit</a:t>
            </a:r>
            <a:r>
              <a:rPr lang="en-US" altLang="ko-KR" dirty="0"/>
              <a:t> values, we can construct the fixed-point number system.</a:t>
            </a:r>
          </a:p>
          <a:p>
            <a:r>
              <a:rPr lang="en-US" altLang="ko-KR" dirty="0"/>
              <a:t>For example, the </a:t>
            </a:r>
            <a:r>
              <a:rPr lang="en-US" altLang="ko-KR" dirty="0" err="1"/>
              <a:t>trit</a:t>
            </a:r>
            <a:r>
              <a:rPr lang="en-US" altLang="ko-KR" dirty="0"/>
              <a:t> sequence X is denoted as this and its magnitude equals to integer Y value from this summation</a:t>
            </a:r>
          </a:p>
          <a:p>
            <a:r>
              <a:rPr lang="en-US" altLang="ko-KR" dirty="0"/>
              <a:t>In unsigned number system, each </a:t>
            </a:r>
            <a:r>
              <a:rPr lang="en-US" altLang="ko-KR" dirty="0" err="1"/>
              <a:t>trit</a:t>
            </a:r>
            <a:r>
              <a:rPr lang="en-US" altLang="ko-KR" dirty="0"/>
              <a:t> can</a:t>
            </a:r>
            <a:r>
              <a:rPr lang="en-US" altLang="ko-KR" baseline="0" dirty="0"/>
              <a:t> be</a:t>
            </a:r>
            <a:r>
              <a:rPr lang="en-US" altLang="ko-KR" dirty="0"/>
              <a:t> 0,1</a:t>
            </a:r>
            <a:r>
              <a:rPr lang="en-US" altLang="ko-KR" baseline="0" dirty="0"/>
              <a:t> or </a:t>
            </a:r>
            <a:r>
              <a:rPr lang="en-US" altLang="ko-KR" dirty="0"/>
              <a:t>2</a:t>
            </a:r>
            <a:r>
              <a:rPr lang="en-US" altLang="ko-KR" baseline="0" dirty="0"/>
              <a:t> while </a:t>
            </a:r>
            <a:r>
              <a:rPr lang="en-US" altLang="ko-KR" dirty="0"/>
              <a:t>In balanced number system, each </a:t>
            </a:r>
            <a:r>
              <a:rPr lang="en-US" altLang="ko-KR" dirty="0" err="1"/>
              <a:t>trit</a:t>
            </a:r>
            <a:r>
              <a:rPr lang="en-US" altLang="ko-KR" dirty="0"/>
              <a:t> has -1,0,1 value for simple representation of negative values. 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1309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Based on the balanced numbers, we can define logical operations with 1-trit outputs.</a:t>
            </a:r>
          </a:p>
          <a:p>
            <a:r>
              <a:rPr lang="en-US" altLang="ko-KR" dirty="0"/>
              <a:t>Similar to binary operators, there are basic AND, OR, XOR and new three inverting operations STI, NTI, PTI.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92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505933"/>
            <a:ext cx="9144000" cy="43050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 b="1">
                <a:solidFill>
                  <a:srgbClr val="FF0000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Logos are allowed on this page only!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3181592"/>
            <a:ext cx="9144000" cy="11926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 b="1" baseline="0">
                <a:latin typeface="+mn-lt"/>
              </a:defRPr>
            </a:lvl1pPr>
          </a:lstStyle>
          <a:p>
            <a:pPr lvl="0"/>
            <a:r>
              <a:rPr lang="en-US" noProof="0" dirty="0"/>
              <a:t>Name(s) and Affiliation(s)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 hasCustomPrompt="1"/>
          </p:nvPr>
        </p:nvSpPr>
        <p:spPr>
          <a:xfrm>
            <a:off x="1" y="1784483"/>
            <a:ext cx="9143999" cy="134403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Presentation Title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DF34BA3-4CB6-4893-829B-95CE6D3A05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" t="113" r="-1" b="113"/>
          <a:stretch/>
        </p:blipFill>
        <p:spPr>
          <a:xfrm>
            <a:off x="0" y="-6485"/>
            <a:ext cx="6169016" cy="123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14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36499" y="1016813"/>
            <a:ext cx="8471002" cy="3615910"/>
          </a:xfrm>
          <a:prstGeom prst="rect">
            <a:avLst/>
          </a:prstGeom>
        </p:spPr>
        <p:txBody>
          <a:bodyPr wrap="square">
            <a:normAutofit/>
          </a:bodyPr>
          <a:lstStyle>
            <a:lvl1pPr>
              <a:defRPr sz="2400" b="1"/>
            </a:lvl1pPr>
            <a:lvl2pPr>
              <a:defRPr sz="2000" b="1"/>
            </a:lvl2pPr>
            <a:lvl3pPr>
              <a:defRPr sz="2000" b="1"/>
            </a:lvl3pPr>
            <a:lvl4pPr>
              <a:defRPr sz="2000" b="1"/>
            </a:lvl4pPr>
            <a:lvl5pPr>
              <a:defRPr sz="2000" b="1"/>
            </a:lvl5pPr>
            <a:lvl6pPr marL="1885950" marR="0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1"/>
            </a:lvl6pPr>
            <a:lvl7pPr>
              <a:defRPr sz="2000" b="1"/>
            </a:lvl7pPr>
            <a:lvl8pPr>
              <a:defRPr sz="2000" b="1"/>
            </a:lvl8pPr>
            <a:lvl9pPr>
              <a:defRPr sz="2000" b="1"/>
            </a:lvl9pPr>
          </a:lstStyle>
          <a:p>
            <a:pPr lvl="0"/>
            <a:r>
              <a:rPr lang="en-US" noProof="0" dirty="0"/>
              <a:t>First Level Content</a:t>
            </a:r>
          </a:p>
          <a:p>
            <a:pPr lvl="1"/>
            <a:r>
              <a:rPr lang="en-US" noProof="0" dirty="0"/>
              <a:t>Second Level Content</a:t>
            </a:r>
          </a:p>
          <a:p>
            <a:pPr lvl="2"/>
            <a:r>
              <a:rPr lang="en-US" noProof="0" dirty="0"/>
              <a:t>Third Level Content</a:t>
            </a:r>
          </a:p>
          <a:p>
            <a:pPr lvl="3"/>
            <a:r>
              <a:rPr lang="en-US" noProof="0" dirty="0"/>
              <a:t>Fourth Level Content</a:t>
            </a:r>
          </a:p>
          <a:p>
            <a:pPr lvl="4"/>
            <a:r>
              <a:rPr lang="en-US" noProof="0" dirty="0"/>
              <a:t>Fifth Level Content</a:t>
            </a:r>
          </a:p>
          <a:p>
            <a:pPr marL="1885950" marR="0" lvl="5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noProof="0" dirty="0"/>
              <a:t>Sixth Level Content</a:t>
            </a:r>
          </a:p>
          <a:p>
            <a:pPr lvl="6"/>
            <a:r>
              <a:rPr lang="en-US" noProof="0" dirty="0"/>
              <a:t>Seventh Level Content</a:t>
            </a:r>
          </a:p>
          <a:p>
            <a:pPr lvl="7"/>
            <a:r>
              <a:rPr lang="en-US" noProof="0" dirty="0"/>
              <a:t>Eight Level Content</a:t>
            </a:r>
          </a:p>
          <a:p>
            <a:pPr lvl="8"/>
            <a:r>
              <a:rPr lang="en-US" noProof="0" dirty="0"/>
              <a:t>Ninth Level Content</a:t>
            </a:r>
          </a:p>
        </p:txBody>
      </p:sp>
      <p:sp>
        <p:nvSpPr>
          <p:cNvPr id="25" name="Title 24"/>
          <p:cNvSpPr>
            <a:spLocks noGrp="1"/>
          </p:cNvSpPr>
          <p:nvPr>
            <p:ph type="title" hasCustomPrompt="1"/>
          </p:nvPr>
        </p:nvSpPr>
        <p:spPr>
          <a:xfrm>
            <a:off x="136187" y="95094"/>
            <a:ext cx="8871626" cy="577902"/>
          </a:xfrm>
          <a:prstGeom prst="rect">
            <a:avLst/>
          </a:prstGeom>
        </p:spPr>
        <p:txBody>
          <a:bodyPr wrap="none" anchor="ctr" anchorCtr="0">
            <a:noAutofit/>
          </a:bodyPr>
          <a:lstStyle>
            <a:lvl1pPr>
              <a:defRPr b="1"/>
            </a:lvl1pPr>
          </a:lstStyle>
          <a:p>
            <a:r>
              <a:rPr lang="en-US" noProof="0" dirty="0"/>
              <a:t>Slide Title</a:t>
            </a:r>
          </a:p>
        </p:txBody>
      </p:sp>
      <p:sp>
        <p:nvSpPr>
          <p:cNvPr id="32" name="Date Placeholder 31"/>
          <p:cNvSpPr>
            <a:spLocks noGrp="1"/>
          </p:cNvSpPr>
          <p:nvPr>
            <p:ph type="dt" sz="half" idx="10"/>
          </p:nvPr>
        </p:nvSpPr>
        <p:spPr>
          <a:xfrm>
            <a:off x="336499" y="4767263"/>
            <a:ext cx="2349551" cy="273844"/>
          </a:xfrm>
          <a:prstGeom prst="rect">
            <a:avLst/>
          </a:prstGeom>
        </p:spPr>
        <p:txBody>
          <a:bodyPr anchor="b"/>
          <a:lstStyle>
            <a:lvl1pPr>
              <a:defRPr sz="1200"/>
            </a:lvl1pPr>
          </a:lstStyle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33" name="Footer Placeholder 3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anchor="b"/>
          <a:lstStyle>
            <a:lvl1pPr algn="ctr">
              <a:defRPr sz="1200"/>
            </a:lvl1pPr>
          </a:lstStyle>
          <a:p>
            <a:r>
              <a:rPr lang="en-US" noProof="1"/>
              <a:t>your name / affiliation here</a:t>
            </a:r>
          </a:p>
        </p:txBody>
      </p:sp>
      <p:sp>
        <p:nvSpPr>
          <p:cNvPr id="34" name="Slide Number Placeholder 33"/>
          <p:cNvSpPr>
            <a:spLocks noGrp="1"/>
          </p:cNvSpPr>
          <p:nvPr>
            <p:ph type="sldNum" sz="quarter" idx="12"/>
          </p:nvPr>
        </p:nvSpPr>
        <p:spPr>
          <a:xfrm>
            <a:off x="6457949" y="4767263"/>
            <a:ext cx="2349551" cy="273844"/>
          </a:xfrm>
          <a:prstGeom prst="rect">
            <a:avLst/>
          </a:prstGeom>
        </p:spPr>
        <p:txBody>
          <a:bodyPr anchor="b"/>
          <a:lstStyle>
            <a:lvl1pPr algn="r">
              <a:defRPr sz="1200"/>
            </a:lvl1pPr>
          </a:lstStyle>
          <a:p>
            <a:fld id="{22DECF6A-13F7-418C-BBFC-95033FFCD5F1}" type="slidenum">
              <a:rPr lang="en-US" noProof="1" smtClean="0"/>
              <a:pPr/>
              <a:t>‹#›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401943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>
          <a:xfrm>
            <a:off x="336499" y="4767263"/>
            <a:ext cx="2349551" cy="273844"/>
          </a:xfrm>
          <a:prstGeom prst="rect">
            <a:avLst/>
          </a:prstGeom>
        </p:spPr>
        <p:txBody>
          <a:bodyPr anchor="b"/>
          <a:lstStyle>
            <a:lvl1pPr>
              <a:defRPr sz="1200"/>
            </a:lvl1pPr>
          </a:lstStyle>
          <a:p>
            <a:fld id="{0DC8E6F3-89B9-4F92-AFC5-576D70B3B720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anchor="b"/>
          <a:lstStyle>
            <a:lvl1pPr algn="ctr">
              <a:defRPr sz="1200"/>
            </a:lvl1pPr>
          </a:lstStyle>
          <a:p>
            <a:r>
              <a:rPr lang="en-US" noProof="1"/>
              <a:t>your name / affiliation here</a:t>
            </a: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>
          <a:xfrm>
            <a:off x="6457949" y="4767263"/>
            <a:ext cx="2349551" cy="273844"/>
          </a:xfrm>
          <a:prstGeom prst="rect">
            <a:avLst/>
          </a:prstGeom>
        </p:spPr>
        <p:txBody>
          <a:bodyPr anchor="b"/>
          <a:lstStyle>
            <a:lvl1pPr algn="r">
              <a:defRPr sz="1200"/>
            </a:lvl1pPr>
          </a:lstStyle>
          <a:p>
            <a:fld id="{22DECF6A-13F7-418C-BBFC-95033FFCD5F1}" type="slidenum">
              <a:rPr lang="en-US" noProof="1" smtClean="0"/>
              <a:pPr/>
              <a:t>‹#›</a:t>
            </a:fld>
            <a:endParaRPr lang="en-US" noProof="1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6187" y="95094"/>
            <a:ext cx="8871626" cy="577902"/>
          </a:xfrm>
          <a:prstGeom prst="rect">
            <a:avLst/>
          </a:prstGeom>
        </p:spPr>
        <p:txBody>
          <a:bodyPr wrap="none">
            <a:noAutofit/>
          </a:bodyPr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131526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255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1247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omepage.divms.uiowa.edu/~jones/ternary/trillium.shtm" TargetMode="Externa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sv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6.png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6.png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sv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s.fsu.edu/~hawkes/cda3101lects/chap6/index.html?$$$F6.37.html$$$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sv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iscv.org/specifications/" TargetMode="External"/><Relationship Id="rId4" Type="http://schemas.openxmlformats.org/officeDocument/2006/relationships/image" Target="../media/image49.sv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liffordwolf/picorv32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cliffordwolf/picorv32" TargetMode="External"/><Relationship Id="rId4" Type="http://schemas.openxmlformats.org/officeDocument/2006/relationships/hyperlink" Target="https://github.com/SpinalHDL/VexRiscv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27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svg"/><Relationship Id="rId4" Type="http://schemas.openxmlformats.org/officeDocument/2006/relationships/image" Target="../media/image54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tremetech.com/computing/162376-7nm-5nm-3nm-the-new-materials-and-transistors-that-will-take-us-to-the-limits-of-moores-law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hyperlink" Target="https://royalsocietypublishing.org/doi/10.1098/rsta.2019.006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u="sng" dirty="0"/>
              <a:t>D. Kam</a:t>
            </a:r>
            <a:r>
              <a:rPr lang="en-US" dirty="0"/>
              <a:t>, J. G. Min, J. Yoon, S. Kim, S. Kang and Y. Lee</a:t>
            </a:r>
          </a:p>
          <a:p>
            <a:r>
              <a:rPr lang="en-US" dirty="0"/>
              <a:t>Department of Electrical Engineering</a:t>
            </a:r>
          </a:p>
          <a:p>
            <a:r>
              <a:rPr lang="en-US" dirty="0"/>
              <a:t>Pohang University of Science and Technology (POSTECH), South Korea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Design and Evaluation Frameworks for Advanced RISC-based Ternary Processor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30646EB-DC6C-4840-8015-4E3558BBB7B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585" y="4741692"/>
            <a:ext cx="1469733" cy="269553"/>
          </a:xfrm>
          <a:prstGeom prst="rect">
            <a:avLst/>
          </a:prstGeom>
        </p:spPr>
      </p:pic>
      <p:pic>
        <p:nvPicPr>
          <p:cNvPr id="1026" name="Picture 2" descr="https://lh3.googleusercontent.com/6Nr6H7e5GdWkoCPG8to7T0XNRKocor0GUh5TazFEPbm2Fy15iJ1TVLVL4GltTK8x8mdpUQ=w16383">
            <a:extLst>
              <a:ext uri="{FF2B5EF4-FFF2-40B4-BE49-F238E27FC236}">
                <a16:creationId xmlns:a16="http://schemas.microsoft.com/office/drawing/2014/main" id="{DBC6095F-13C9-450D-A3AC-B2FC96259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008" y="4621777"/>
            <a:ext cx="1981200" cy="48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140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95"/>
    </mc:Choice>
    <mc:Fallback xmlns="">
      <p:transition spd="slow" advTm="9895"/>
    </mc:Fallback>
  </mc:AlternateContent>
  <p:extLst>
    <p:ext uri="{3A86A75C-4F4B-4683-9AE1-C65F6400EC91}">
      <p14:laserTraceLst xmlns:p14="http://schemas.microsoft.com/office/powerpoint/2010/main">
        <p14:tracePtLst>
          <p14:tracePt t="1925" x="6981825" y="3986213"/>
          <p14:tracePt t="1953" x="6981825" y="3981450"/>
          <p14:tracePt t="1988" x="6981825" y="3976688"/>
          <p14:tracePt t="2030" x="6981825" y="3971925"/>
          <p14:tracePt t="2033" x="6986588" y="3971925"/>
          <p14:tracePt t="2051" x="6986588" y="3967163"/>
          <p14:tracePt t="2060" x="6986588" y="3962400"/>
          <p14:tracePt t="2076" x="6986588" y="3952875"/>
          <p14:tracePt t="2093" x="6986588" y="3933825"/>
          <p14:tracePt t="2110" x="6977063" y="3895725"/>
          <p14:tracePt t="2126" x="6943725" y="3810000"/>
          <p14:tracePt t="2143" x="6877050" y="3705225"/>
          <p14:tracePt t="2146" x="6867525" y="3671888"/>
          <p14:tracePt t="2147" x="6862763" y="3648075"/>
          <p14:tracePt t="2160" x="6815138" y="3514725"/>
          <p14:tracePt t="2176" x="6734175" y="3348038"/>
          <p14:tracePt t="2193" x="6667500" y="3252788"/>
          <p14:tracePt t="2209" x="6619875" y="3205163"/>
          <p14:tracePt t="2227" x="6581775" y="3176588"/>
          <p14:tracePt t="2243" x="6548438" y="3148013"/>
          <p14:tracePt t="2260" x="6519863" y="3133725"/>
          <p14:tracePt t="2276" x="6500813" y="3124200"/>
          <p14:tracePt t="2293" x="6486525" y="3114675"/>
          <p14:tracePt t="2310" x="6481763" y="3109913"/>
          <p14:tracePt t="2326" x="6477000" y="3109913"/>
          <p14:tracePt t="2343" x="6462713" y="3105150"/>
          <p14:tracePt t="2360" x="6457950" y="3100388"/>
          <p14:tracePt t="2376" x="6453188" y="3095625"/>
          <p14:tracePt t="2393" x="6438900" y="3086100"/>
          <p14:tracePt t="2409" x="6410325" y="3062288"/>
          <p14:tracePt t="2413" x="6405563" y="3062288"/>
          <p14:tracePt t="2426" x="6372225" y="3033713"/>
          <p14:tracePt t="2443" x="6334125" y="3005138"/>
          <p14:tracePt t="2460" x="6296025" y="2981325"/>
          <p14:tracePt t="2476" x="6253163" y="2957513"/>
          <p14:tracePt t="2495" x="6205538" y="2933700"/>
          <p14:tracePt t="2510" x="6167438" y="2919413"/>
          <p14:tracePt t="2526" x="6134100" y="2905125"/>
          <p14:tracePt t="2543" x="6105525" y="2900363"/>
          <p14:tracePt t="2560" x="6081713" y="2890838"/>
          <p14:tracePt t="2577" x="6062663" y="2886075"/>
          <p14:tracePt t="2594" x="6053138" y="2886075"/>
          <p14:tracePt t="2610" x="6048375" y="2886075"/>
          <p14:tracePt t="2626" x="6048375" y="2881313"/>
          <p14:tracePt t="2662" x="6043613" y="2881313"/>
          <p14:tracePt t="2672" x="6038850" y="2881313"/>
          <p14:tracePt t="2690" x="6034088" y="2876550"/>
          <p14:tracePt t="2709" x="6034088" y="2871788"/>
          <p14:tracePt t="2726" x="6029325" y="2867025"/>
          <p14:tracePt t="2743" x="6015038" y="2862263"/>
          <p14:tracePt t="2760" x="5995988" y="2847975"/>
          <p14:tracePt t="2776" x="5976938" y="2838450"/>
          <p14:tracePt t="2793" x="5957888" y="2824163"/>
          <p14:tracePt t="2810" x="5943600" y="2819400"/>
          <p14:tracePt t="2827" x="5938838" y="2809875"/>
          <p14:tracePt t="2843" x="5934075" y="2809875"/>
          <p14:tracePt t="9473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altLang="ko-KR" dirty="0"/>
              <a:t>Ternary-based arithmetic operations</a:t>
            </a:r>
          </a:p>
          <a:p>
            <a:pPr lvl="1"/>
            <a:r>
              <a:rPr lang="de-DE" dirty="0"/>
              <a:t>Based on RISC-based binary processors</a:t>
            </a:r>
          </a:p>
          <a:p>
            <a:pPr lvl="1"/>
            <a:r>
              <a:rPr lang="de-DE" dirty="0"/>
              <a:t>The existing arithmetic operators</a:t>
            </a:r>
          </a:p>
          <a:p>
            <a:pPr lvl="2"/>
            <a:r>
              <a:rPr lang="de-DE" dirty="0"/>
              <a:t>Ternary adder [R1]</a:t>
            </a:r>
          </a:p>
          <a:p>
            <a:pPr lvl="2"/>
            <a:r>
              <a:rPr lang="de-DE" dirty="0"/>
              <a:t>Ternary comparator [R2]</a:t>
            </a:r>
          </a:p>
          <a:p>
            <a:pPr lvl="2"/>
            <a:r>
              <a:rPr lang="de-DE" dirty="0"/>
              <a:t>Ternary divider [R2]</a:t>
            </a:r>
          </a:p>
          <a:p>
            <a:pPr lvl="2"/>
            <a:r>
              <a:rPr lang="de-DE" altLang="ko-KR" dirty="0"/>
              <a:t>Ternary multiplier [R3]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Ternary Operators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10</a:t>
            </a:fld>
            <a:endParaRPr lang="en-US" noProof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9B6D76-B311-4F0F-BA69-63BFC05BD987}"/>
              </a:ext>
            </a:extLst>
          </p:cNvPr>
          <p:cNvSpPr txBox="1"/>
          <p:nvPr/>
        </p:nvSpPr>
        <p:spPr>
          <a:xfrm>
            <a:off x="5981700" y="4586741"/>
            <a:ext cx="3398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[R1] S. </a:t>
            </a:r>
            <a:r>
              <a:rPr lang="en-US" altLang="ko-KR" sz="800" dirty="0" err="1"/>
              <a:t>Heo</a:t>
            </a:r>
            <a:r>
              <a:rPr lang="en-US" altLang="ko-KR" sz="800" dirty="0"/>
              <a:t> et al</a:t>
            </a:r>
            <a:r>
              <a:rPr lang="en-US" altLang="ko-KR" sz="800" i="1" dirty="0"/>
              <a:t>. IEEE Electron Device Lett</a:t>
            </a:r>
            <a:r>
              <a:rPr lang="en-US" altLang="ko-KR" sz="800" dirty="0"/>
              <a:t>., 2018.</a:t>
            </a:r>
          </a:p>
          <a:p>
            <a:r>
              <a:rPr lang="en-US" altLang="ko-KR" sz="800" dirty="0"/>
              <a:t>[R2] B. </a:t>
            </a:r>
            <a:r>
              <a:rPr lang="en-US" altLang="ko-KR" sz="800" dirty="0" err="1"/>
              <a:t>Parhami</a:t>
            </a:r>
            <a:r>
              <a:rPr lang="en-US" altLang="ko-KR" sz="800" dirty="0"/>
              <a:t> et al., </a:t>
            </a:r>
            <a:r>
              <a:rPr lang="en-US" altLang="ko-KR" sz="800" i="1" dirty="0"/>
              <a:t>ACSSC</a:t>
            </a:r>
            <a:r>
              <a:rPr lang="en-US" altLang="ko-KR" sz="800" dirty="0"/>
              <a:t>, 2013.</a:t>
            </a:r>
          </a:p>
          <a:p>
            <a:r>
              <a:rPr lang="en-US" altLang="ko-KR" sz="800" dirty="0"/>
              <a:t>[R3] Y. Kang et al, </a:t>
            </a:r>
            <a:r>
              <a:rPr lang="en-US" altLang="ko-KR" sz="800" i="1" dirty="0"/>
              <a:t>IEEE ISMVL</a:t>
            </a:r>
            <a:r>
              <a:rPr lang="en-US" altLang="ko-KR" sz="800" dirty="0"/>
              <a:t>, 2017.</a:t>
            </a:r>
          </a:p>
        </p:txBody>
      </p:sp>
    </p:spTree>
    <p:extLst>
      <p:ext uri="{BB962C8B-B14F-4D97-AF65-F5344CB8AC3E}">
        <p14:creationId xmlns:p14="http://schemas.microsoft.com/office/powerpoint/2010/main" val="159508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Existing ternary processors</a:t>
            </a:r>
          </a:p>
          <a:p>
            <a:pPr lvl="1"/>
            <a:r>
              <a:rPr lang="en-US" dirty="0"/>
              <a:t>CISC-based 4-trit processor (Fig. 5)</a:t>
            </a:r>
          </a:p>
          <a:p>
            <a:pPr lvl="1"/>
            <a:r>
              <a:rPr lang="en-US" dirty="0"/>
              <a:t>RISC-based 9-trit processor (Fig. 6)</a:t>
            </a:r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Previous Works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11</a:t>
            </a:fld>
            <a:endParaRPr lang="en-US" noProof="1"/>
          </a:p>
        </p:txBody>
      </p:sp>
      <p:pic>
        <p:nvPicPr>
          <p:cNvPr id="2050" name="Picture 2" descr="Figure 1: Data flow diagram of the ternary processor.">
            <a:extLst>
              <a:ext uri="{FF2B5EF4-FFF2-40B4-BE49-F238E27FC236}">
                <a16:creationId xmlns:a16="http://schemas.microsoft.com/office/drawing/2014/main" id="{7DFB8730-377D-4576-B5F2-2FB572432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94" y="2186891"/>
            <a:ext cx="3242311" cy="224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BBAE402-D86C-48C7-92D4-E4101AF2B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9834" y="2106722"/>
            <a:ext cx="2668296" cy="223153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C5FC4C7-8DBC-4D05-8E60-FF8D299E76E8}"/>
              </a:ext>
            </a:extLst>
          </p:cNvPr>
          <p:cNvSpPr/>
          <p:nvPr/>
        </p:nvSpPr>
        <p:spPr>
          <a:xfrm>
            <a:off x="978941" y="4302412"/>
            <a:ext cx="44614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sz="1400" b="1" dirty="0"/>
              <a:t>Fig. 5. </a:t>
            </a:r>
            <a:r>
              <a:rPr lang="de-DE" altLang="ko-KR" sz="1400" dirty="0"/>
              <a:t>CISC-based 4-trit processor [R1]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6DA54FC-4501-4C4C-8DA7-AB568FE05C07}"/>
              </a:ext>
            </a:extLst>
          </p:cNvPr>
          <p:cNvSpPr/>
          <p:nvPr/>
        </p:nvSpPr>
        <p:spPr>
          <a:xfrm>
            <a:off x="4575588" y="4313679"/>
            <a:ext cx="44614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sz="1400" b="1" dirty="0"/>
              <a:t>Fig.6. </a:t>
            </a:r>
            <a:r>
              <a:rPr lang="de-DE" altLang="ko-KR" sz="1400" dirty="0"/>
              <a:t>RISC-based</a:t>
            </a:r>
            <a:r>
              <a:rPr lang="de-DE" altLang="ko-KR" sz="1400" b="1" dirty="0"/>
              <a:t> </a:t>
            </a:r>
            <a:r>
              <a:rPr lang="de-DE" altLang="ko-KR" sz="1400" dirty="0"/>
              <a:t>9-trit ternary processor [R2]</a:t>
            </a:r>
            <a:r>
              <a:rPr lang="de-DE" altLang="ko-KR" sz="1400" b="1" dirty="0"/>
              <a:t> </a:t>
            </a:r>
            <a:endParaRPr lang="de-DE" altLang="ko-KR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DB4234-1544-486A-8D10-D5353991CA5C}"/>
              </a:ext>
            </a:extLst>
          </p:cNvPr>
          <p:cNvSpPr txBox="1"/>
          <p:nvPr/>
        </p:nvSpPr>
        <p:spPr>
          <a:xfrm>
            <a:off x="6253982" y="4684152"/>
            <a:ext cx="21397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[R1] S. </a:t>
            </a:r>
            <a:r>
              <a:rPr lang="en-US" altLang="ko-KR" sz="800" dirty="0" err="1"/>
              <a:t>Narkhede</a:t>
            </a:r>
            <a:r>
              <a:rPr lang="en-US" altLang="ko-KR" sz="800" dirty="0"/>
              <a:t> et al., </a:t>
            </a:r>
            <a:r>
              <a:rPr lang="en-US" altLang="ko-KR" sz="800" i="1" dirty="0"/>
              <a:t>IJCA</a:t>
            </a:r>
            <a:r>
              <a:rPr lang="en-US" altLang="ko-KR" sz="800" dirty="0"/>
              <a:t>, 2013</a:t>
            </a:r>
          </a:p>
          <a:p>
            <a:r>
              <a:rPr lang="en-US" altLang="ko-KR" sz="800" dirty="0"/>
              <a:t>[R2]</a:t>
            </a:r>
            <a:r>
              <a:rPr lang="en-US" altLang="ko-KR" sz="800" dirty="0">
                <a:hlinkClick r:id="rId5"/>
              </a:rPr>
              <a:t>https://homepage.divms.uiowa.edu/~jones/ternary/trillium.shtm</a:t>
            </a:r>
            <a:endParaRPr lang="en-US" altLang="ko-KR" sz="800" dirty="0"/>
          </a:p>
          <a:p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4086793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>
                <a:solidFill>
                  <a:srgbClr val="0070C0"/>
                </a:solidFill>
              </a:rPr>
              <a:t>Lack of open-literature</a:t>
            </a:r>
          </a:p>
          <a:p>
            <a:pPr lvl="1"/>
            <a:r>
              <a:rPr lang="de-DE" dirty="0"/>
              <a:t>Only few papers for ternary processors.</a:t>
            </a:r>
          </a:p>
          <a:p>
            <a:pPr lvl="1"/>
            <a:endParaRPr lang="de-DE" dirty="0"/>
          </a:p>
          <a:p>
            <a:r>
              <a:rPr lang="de-DE" altLang="ko-KR" dirty="0">
                <a:solidFill>
                  <a:srgbClr val="0070C0"/>
                </a:solidFill>
              </a:rPr>
              <a:t>Not considering the technology-level design</a:t>
            </a:r>
          </a:p>
          <a:p>
            <a:pPr lvl="1"/>
            <a:r>
              <a:rPr lang="de-DE" altLang="ko-KR" dirty="0"/>
              <a:t>Previous ternary processors are just designed for functionality.</a:t>
            </a:r>
          </a:p>
          <a:p>
            <a:endParaRPr lang="de-DE" altLang="ko-KR" dirty="0"/>
          </a:p>
          <a:p>
            <a:r>
              <a:rPr lang="de-DE" altLang="ko-KR" dirty="0">
                <a:solidFill>
                  <a:srgbClr val="0070C0"/>
                </a:solidFill>
              </a:rPr>
              <a:t>Inefficient ternary processor</a:t>
            </a:r>
          </a:p>
          <a:p>
            <a:pPr lvl="1"/>
            <a:r>
              <a:rPr lang="de-DE" altLang="ko-KR" dirty="0"/>
              <a:t>CISC-based ternary processor</a:t>
            </a:r>
          </a:p>
          <a:p>
            <a:pPr lvl="1"/>
            <a:r>
              <a:rPr lang="de-DE" altLang="ko-KR" dirty="0"/>
              <a:t>Inefficient instructions and architecture</a:t>
            </a:r>
          </a:p>
          <a:p>
            <a:pPr lvl="1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Limitation of Previous Works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12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193975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Frameworks to design and evaluate ternary processors</a:t>
            </a:r>
          </a:p>
          <a:p>
            <a:pPr lvl="1"/>
            <a:r>
              <a:rPr lang="de-DE" dirty="0"/>
              <a:t>Software-level compiling framework</a:t>
            </a:r>
          </a:p>
          <a:p>
            <a:pPr lvl="1"/>
            <a:r>
              <a:rPr lang="de-DE" dirty="0"/>
              <a:t>Hardware-level evaluation frameworks</a:t>
            </a:r>
          </a:p>
          <a:p>
            <a:pPr lvl="1"/>
            <a:endParaRPr lang="de-DE" dirty="0"/>
          </a:p>
          <a:p>
            <a:r>
              <a:rPr lang="de-DE" altLang="ko-KR" dirty="0"/>
              <a:t>Advanced RISC-based ternary 9-trit processor (ART-9) </a:t>
            </a:r>
          </a:p>
          <a:p>
            <a:pPr lvl="1"/>
            <a:r>
              <a:rPr lang="de-DE" dirty="0"/>
              <a:t>Optimized instruction set architecture (ISA)</a:t>
            </a:r>
          </a:p>
          <a:p>
            <a:pPr lvl="1"/>
            <a:r>
              <a:rPr lang="de-DE" dirty="0"/>
              <a:t>5-stage pipelined core architecture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What we propose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13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943539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Ternary number systems and operators</a:t>
            </a:r>
          </a:p>
          <a:p>
            <a:r>
              <a:rPr lang="de-DE" dirty="0"/>
              <a:t>Proposed frameworks for ternary processors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Proposed ART-9 core design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Simulation results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14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351498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Software-level compiling framework</a:t>
            </a:r>
          </a:p>
          <a:p>
            <a:pPr lvl="1"/>
            <a:r>
              <a:rPr lang="de-DE" dirty="0"/>
              <a:t>Given ternary-based ISA</a:t>
            </a:r>
          </a:p>
          <a:p>
            <a:pPr lvl="1"/>
            <a:r>
              <a:rPr lang="de-DE" dirty="0"/>
              <a:t>Converting C-level codes into ternary assembly</a:t>
            </a:r>
          </a:p>
          <a:p>
            <a:pPr lvl="1"/>
            <a:r>
              <a:rPr lang="de-DE" dirty="0"/>
              <a:t>Adopting RV-32I ISA and the existing GCC [R1]</a:t>
            </a:r>
          </a:p>
          <a:p>
            <a:pPr lvl="1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Frameworks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15</a:t>
            </a:fld>
            <a:endParaRPr lang="en-US" noProof="1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E7C0078-418F-4281-87B4-840D2AD653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132" y="2970644"/>
            <a:ext cx="5345704" cy="75159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C413981D-EDE1-4DEE-B872-15C0F968ECE2}"/>
              </a:ext>
            </a:extLst>
          </p:cNvPr>
          <p:cNvSpPr/>
          <p:nvPr/>
        </p:nvSpPr>
        <p:spPr>
          <a:xfrm>
            <a:off x="1610007" y="4066054"/>
            <a:ext cx="54353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Fig.7.</a:t>
            </a:r>
            <a:r>
              <a:rPr lang="de-DE" altLang="ko-KR" sz="1400" dirty="0"/>
              <a:t> Overall procedure of the proposed softwre-level framework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B33D9-2B32-4B28-AC97-0F6F368DCBBB}"/>
              </a:ext>
            </a:extLst>
          </p:cNvPr>
          <p:cNvSpPr txBox="1"/>
          <p:nvPr/>
        </p:nvSpPr>
        <p:spPr>
          <a:xfrm>
            <a:off x="6402249" y="4810126"/>
            <a:ext cx="33983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[R1] G. </a:t>
            </a:r>
            <a:r>
              <a:rPr lang="en-US" altLang="ko-KR" sz="800" dirty="0" err="1"/>
              <a:t>Tagliavini</a:t>
            </a:r>
            <a:r>
              <a:rPr lang="en-US" altLang="ko-KR" sz="800" dirty="0"/>
              <a:t> et al., </a:t>
            </a:r>
            <a:r>
              <a:rPr lang="en-US" altLang="ko-KR" sz="800" i="1" dirty="0"/>
              <a:t>DATE</a:t>
            </a:r>
            <a:r>
              <a:rPr lang="en-US" altLang="ko-KR" sz="800" dirty="0"/>
              <a:t>, 2019</a:t>
            </a:r>
          </a:p>
        </p:txBody>
      </p:sp>
    </p:spTree>
    <p:extLst>
      <p:ext uri="{BB962C8B-B14F-4D97-AF65-F5344CB8AC3E}">
        <p14:creationId xmlns:p14="http://schemas.microsoft.com/office/powerpoint/2010/main" val="119346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Software-level compiling framework</a:t>
            </a:r>
          </a:p>
          <a:p>
            <a:pPr lvl="1"/>
            <a:r>
              <a:rPr lang="de-DE" dirty="0"/>
              <a:t>Three compiling steps</a:t>
            </a:r>
          </a:p>
          <a:p>
            <a:pPr lvl="2"/>
            <a:r>
              <a:rPr lang="de-DE" dirty="0"/>
              <a:t>Instruction mapping, operand conversion, redundancy check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Frameworks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16</a:t>
            </a:fld>
            <a:endParaRPr lang="en-US" noProof="1"/>
          </a:p>
        </p:txBody>
      </p:sp>
      <p:pic>
        <p:nvPicPr>
          <p:cNvPr id="11" name="그래픽 10">
            <a:extLst>
              <a:ext uri="{FF2B5EF4-FFF2-40B4-BE49-F238E27FC236}">
                <a16:creationId xmlns:a16="http://schemas.microsoft.com/office/drawing/2014/main" id="{6928A822-394F-4EB8-9280-9B15671B4C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7529" y="2058031"/>
            <a:ext cx="4383963" cy="247521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A8BB47F-7525-4A45-B993-C5757BA5C12F}"/>
              </a:ext>
            </a:extLst>
          </p:cNvPr>
          <p:cNvSpPr/>
          <p:nvPr/>
        </p:nvSpPr>
        <p:spPr>
          <a:xfrm>
            <a:off x="2074191" y="4469934"/>
            <a:ext cx="44839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Fig.8.</a:t>
            </a:r>
            <a:r>
              <a:rPr lang="de-DE" altLang="ko-KR" sz="1400" dirty="0"/>
              <a:t> Proposed software-level compiling framework </a:t>
            </a:r>
          </a:p>
        </p:txBody>
      </p:sp>
    </p:spTree>
    <p:extLst>
      <p:ext uri="{BB962C8B-B14F-4D97-AF65-F5344CB8AC3E}">
        <p14:creationId xmlns:p14="http://schemas.microsoft.com/office/powerpoint/2010/main" val="2634328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래픽 15">
            <a:extLst>
              <a:ext uri="{FF2B5EF4-FFF2-40B4-BE49-F238E27FC236}">
                <a16:creationId xmlns:a16="http://schemas.microsoft.com/office/drawing/2014/main" id="{BA514016-244C-4603-94EE-8C1F09ABD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5271" y="2057558"/>
            <a:ext cx="4384800" cy="2475688"/>
          </a:xfrm>
          <a:prstGeom prst="rect">
            <a:avLst/>
          </a:prstGeom>
        </p:spPr>
      </p:pic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Software-level compiling framework</a:t>
            </a:r>
          </a:p>
          <a:p>
            <a:pPr lvl="1"/>
            <a:r>
              <a:rPr lang="de-DE" dirty="0"/>
              <a:t>Instruction mapping</a:t>
            </a:r>
          </a:p>
          <a:p>
            <a:pPr lvl="2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Frameworks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17</a:t>
            </a:fld>
            <a:endParaRPr lang="en-US" noProof="1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D7EC076-2E08-4127-A519-A98CB19E5A75}"/>
              </a:ext>
            </a:extLst>
          </p:cNvPr>
          <p:cNvSpPr/>
          <p:nvPr/>
        </p:nvSpPr>
        <p:spPr>
          <a:xfrm>
            <a:off x="1994043" y="4478834"/>
            <a:ext cx="49418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Fig.9.</a:t>
            </a:r>
            <a:r>
              <a:rPr lang="de-DE" altLang="ko-KR" sz="1400" dirty="0"/>
              <a:t> Instruction mapping step in the proposed framework</a:t>
            </a:r>
          </a:p>
        </p:txBody>
      </p:sp>
    </p:spTree>
    <p:extLst>
      <p:ext uri="{BB962C8B-B14F-4D97-AF65-F5344CB8AC3E}">
        <p14:creationId xmlns:p14="http://schemas.microsoft.com/office/powerpoint/2010/main" val="3556317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래픽 14">
            <a:extLst>
              <a:ext uri="{FF2B5EF4-FFF2-40B4-BE49-F238E27FC236}">
                <a16:creationId xmlns:a16="http://schemas.microsoft.com/office/drawing/2014/main" id="{216B8938-02B7-40DB-8AD2-CD237EF2A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83386" y="2062411"/>
            <a:ext cx="4374261" cy="2469737"/>
          </a:xfrm>
          <a:prstGeom prst="rect">
            <a:avLst/>
          </a:prstGeom>
        </p:spPr>
      </p:pic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Software-level compiling framework</a:t>
            </a:r>
          </a:p>
          <a:p>
            <a:pPr lvl="1"/>
            <a:r>
              <a:rPr lang="de-DE" dirty="0"/>
              <a:t>Operand conversion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Frameworks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18</a:t>
            </a:fld>
            <a:endParaRPr lang="en-US" noProof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A10BEF0-5F49-45EF-A020-919A9E645414}"/>
              </a:ext>
            </a:extLst>
          </p:cNvPr>
          <p:cNvSpPr/>
          <p:nvPr/>
        </p:nvSpPr>
        <p:spPr>
          <a:xfrm>
            <a:off x="2074191" y="4469934"/>
            <a:ext cx="49886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Fig.10.</a:t>
            </a:r>
            <a:r>
              <a:rPr lang="de-DE" altLang="ko-KR" sz="1400" dirty="0"/>
              <a:t> Operand conversion step in the proposed framework</a:t>
            </a:r>
          </a:p>
        </p:txBody>
      </p:sp>
    </p:spTree>
    <p:extLst>
      <p:ext uri="{BB962C8B-B14F-4D97-AF65-F5344CB8AC3E}">
        <p14:creationId xmlns:p14="http://schemas.microsoft.com/office/powerpoint/2010/main" val="15596254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래픽 9">
            <a:extLst>
              <a:ext uri="{FF2B5EF4-FFF2-40B4-BE49-F238E27FC236}">
                <a16:creationId xmlns:a16="http://schemas.microsoft.com/office/drawing/2014/main" id="{FDF680D7-003E-48B9-9A3A-11EAD42DA5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83822" y="2062702"/>
            <a:ext cx="4374261" cy="2469737"/>
          </a:xfrm>
          <a:prstGeom prst="rect">
            <a:avLst/>
          </a:prstGeom>
        </p:spPr>
      </p:pic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Software-level compiling framework</a:t>
            </a:r>
          </a:p>
          <a:p>
            <a:pPr lvl="1"/>
            <a:r>
              <a:rPr lang="de-DE" dirty="0"/>
              <a:t>Redundancy check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Frameworks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19</a:t>
            </a:fld>
            <a:endParaRPr lang="en-US" noProof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5AE15-A379-497A-B62F-5BD0D794EE88}"/>
              </a:ext>
            </a:extLst>
          </p:cNvPr>
          <p:cNvSpPr/>
          <p:nvPr/>
        </p:nvSpPr>
        <p:spPr>
          <a:xfrm>
            <a:off x="2074191" y="4469934"/>
            <a:ext cx="45662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Fig.11.</a:t>
            </a:r>
            <a:r>
              <a:rPr lang="de-DE" altLang="ko-KR" sz="1400" dirty="0"/>
              <a:t> Redundancy check in the proposed framework</a:t>
            </a:r>
          </a:p>
        </p:txBody>
      </p:sp>
    </p:spTree>
    <p:extLst>
      <p:ext uri="{BB962C8B-B14F-4D97-AF65-F5344CB8AC3E}">
        <p14:creationId xmlns:p14="http://schemas.microsoft.com/office/powerpoint/2010/main" val="1109848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Biography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</a:t>
            </a:fld>
            <a:endParaRPr lang="en-US" noProof="1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3957A4E-61CA-4BC8-BCBA-8254FD8B25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6" y="1002828"/>
            <a:ext cx="1459794" cy="1880683"/>
          </a:xfrm>
          <a:prstGeom prst="rect">
            <a:avLst/>
          </a:prstGeom>
        </p:spPr>
      </p:pic>
      <p:sp>
        <p:nvSpPr>
          <p:cNvPr id="14" name="내용 개체 틀 13">
            <a:extLst>
              <a:ext uri="{FF2B5EF4-FFF2-40B4-BE49-F238E27FC236}">
                <a16:creationId xmlns:a16="http://schemas.microsoft.com/office/drawing/2014/main" id="{C5C2ED25-5494-406C-8930-497E5EE1F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ko-KR" dirty="0"/>
              <a:t>                        </a:t>
            </a:r>
            <a:r>
              <a:rPr lang="en-US" altLang="ko-KR" dirty="0" err="1"/>
              <a:t>Dongyun</a:t>
            </a:r>
            <a:r>
              <a:rPr lang="en-US" altLang="ko-KR" dirty="0"/>
              <a:t> Kam</a:t>
            </a:r>
          </a:p>
          <a:p>
            <a:pPr lvl="5"/>
            <a:endParaRPr lang="en-US" altLang="ko-KR" dirty="0"/>
          </a:p>
          <a:p>
            <a:pPr lvl="5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Ph.D. student</a:t>
            </a:r>
          </a:p>
          <a:p>
            <a:pPr lvl="6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Department of Electrical Engineering</a:t>
            </a:r>
          </a:p>
          <a:p>
            <a:pPr lvl="6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Pohang University of Science and Technology (POSTECH)</a:t>
            </a:r>
          </a:p>
          <a:p>
            <a:pPr lvl="6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South Korea</a:t>
            </a:r>
          </a:p>
          <a:p>
            <a:pPr lvl="5"/>
            <a:endParaRPr lang="en-US" altLang="ko-KR" dirty="0"/>
          </a:p>
          <a:p>
            <a:pPr lvl="5"/>
            <a:r>
              <a:rPr lang="en-US" altLang="ko-KR" dirty="0"/>
              <a:t>Interesting topics</a:t>
            </a:r>
          </a:p>
          <a:p>
            <a:pPr lvl="6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5G/B5G wireless communication systems</a:t>
            </a:r>
          </a:p>
          <a:p>
            <a:pPr lvl="6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Error correcting codes</a:t>
            </a:r>
          </a:p>
          <a:p>
            <a:pPr lvl="6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VLSI circuit designs</a:t>
            </a:r>
          </a:p>
          <a:p>
            <a:pPr lvl="6"/>
            <a:r>
              <a:rPr lang="en-US" altLang="ko-KR" dirty="0">
                <a:solidFill>
                  <a:srgbClr val="FF0000"/>
                </a:solidFill>
              </a:rPr>
              <a:t>Ternary processors</a:t>
            </a:r>
          </a:p>
          <a:p>
            <a:pPr lvl="6"/>
            <a:r>
              <a:rPr lang="en-US" altLang="ko-KR" dirty="0">
                <a:solidFill>
                  <a:srgbClr val="FF0000"/>
                </a:solidFill>
              </a:rPr>
              <a:t>RISC-V processors</a:t>
            </a:r>
          </a:p>
          <a:p>
            <a:pPr lvl="6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0F5D4B7-7AB7-42F7-81AA-D2AD125E0112}"/>
              </a:ext>
            </a:extLst>
          </p:cNvPr>
          <p:cNvSpPr/>
          <p:nvPr/>
        </p:nvSpPr>
        <p:spPr>
          <a:xfrm>
            <a:off x="174287" y="3018051"/>
            <a:ext cx="21498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rgbClr val="000000"/>
                </a:solidFill>
                <a:latin typeface="Arial" panose="020B0604020202020204" pitchFamily="34" charset="0"/>
              </a:rPr>
              <a:t>Email address</a:t>
            </a:r>
            <a:endParaRPr lang="en-US" altLang="ko-KR" sz="1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altLang="ko-KR" sz="1200" dirty="0">
                <a:solidFill>
                  <a:srgbClr val="55C6AA"/>
                </a:solidFill>
                <a:latin typeface="Arial" panose="020B0604020202020204" pitchFamily="34" charset="0"/>
              </a:rPr>
              <a:t>rkaehddbs@postech.ac.kr</a:t>
            </a:r>
          </a:p>
          <a:p>
            <a:r>
              <a:rPr lang="en-US" altLang="ko-KR" sz="1200" b="1" dirty="0">
                <a:solidFill>
                  <a:srgbClr val="000000"/>
                </a:solidFill>
                <a:latin typeface="Arial" panose="020B0604020202020204" pitchFamily="34" charset="0"/>
              </a:rPr>
              <a:t>Personal information:</a:t>
            </a:r>
            <a:endParaRPr lang="en-US" altLang="ko-KR" sz="1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altLang="ko-KR" sz="1200" dirty="0">
                <a:solidFill>
                  <a:srgbClr val="55C6AA"/>
                </a:solidFill>
                <a:latin typeface="Arial" panose="020B0604020202020204" pitchFamily="34" charset="0"/>
              </a:rPr>
              <a:t>https://sites.google.com/view/epiclab/member/dykam?authuser=0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1752935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래픽 9">
            <a:extLst>
              <a:ext uri="{FF2B5EF4-FFF2-40B4-BE49-F238E27FC236}">
                <a16:creationId xmlns:a16="http://schemas.microsoft.com/office/drawing/2014/main" id="{0C7155BD-5618-4DA5-8D3F-F9C9B08FBB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72956" y="2039829"/>
            <a:ext cx="4397693" cy="2366010"/>
          </a:xfrm>
          <a:prstGeom prst="rect">
            <a:avLst/>
          </a:prstGeom>
        </p:spPr>
      </p:pic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Hardware-level evaluation framework</a:t>
            </a:r>
          </a:p>
          <a:p>
            <a:pPr lvl="1"/>
            <a:r>
              <a:rPr lang="de-DE" dirty="0"/>
              <a:t>Considering the practical implementation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Frameworks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20</a:t>
            </a:fld>
            <a:endParaRPr lang="en-US" noProof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5AE15-A379-497A-B62F-5BD0D794EE88}"/>
              </a:ext>
            </a:extLst>
          </p:cNvPr>
          <p:cNvSpPr/>
          <p:nvPr/>
        </p:nvSpPr>
        <p:spPr>
          <a:xfrm>
            <a:off x="2074191" y="4469934"/>
            <a:ext cx="468782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Fig.12.</a:t>
            </a:r>
            <a:r>
              <a:rPr lang="de-DE" altLang="ko-KR" sz="1400" dirty="0"/>
              <a:t> Proposed hardware-level evaluation framework </a:t>
            </a:r>
          </a:p>
        </p:txBody>
      </p:sp>
    </p:spTree>
    <p:extLst>
      <p:ext uri="{BB962C8B-B14F-4D97-AF65-F5344CB8AC3E}">
        <p14:creationId xmlns:p14="http://schemas.microsoft.com/office/powerpoint/2010/main" val="38909885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Hardware-level evaluation framework</a:t>
            </a:r>
          </a:p>
          <a:p>
            <a:pPr lvl="1"/>
            <a:r>
              <a:rPr lang="de-DE" dirty="0"/>
              <a:t>Cycle-accurate simulator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Frameworks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21</a:t>
            </a:fld>
            <a:endParaRPr lang="en-US" noProof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5AE15-A379-497A-B62F-5BD0D794EE88}"/>
              </a:ext>
            </a:extLst>
          </p:cNvPr>
          <p:cNvSpPr/>
          <p:nvPr/>
        </p:nvSpPr>
        <p:spPr>
          <a:xfrm>
            <a:off x="2257071" y="4469934"/>
            <a:ext cx="374192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Fig.13.</a:t>
            </a:r>
            <a:r>
              <a:rPr lang="de-DE" altLang="ko-KR" sz="1400" dirty="0"/>
              <a:t> Proposed cycle-accurate simulator </a:t>
            </a:r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75A3AC66-EE4B-494B-9B90-F788124263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74191" y="2044151"/>
            <a:ext cx="4383758" cy="235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17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래픽 8">
            <a:extLst>
              <a:ext uri="{FF2B5EF4-FFF2-40B4-BE49-F238E27FC236}">
                <a16:creationId xmlns:a16="http://schemas.microsoft.com/office/drawing/2014/main" id="{2C72A223-298B-43CD-994E-383CA8E896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76456" y="2042517"/>
            <a:ext cx="4397693" cy="2366010"/>
          </a:xfrm>
          <a:prstGeom prst="rect">
            <a:avLst/>
          </a:prstGeom>
        </p:spPr>
      </p:pic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Hardware-level evaluation framework</a:t>
            </a:r>
          </a:p>
          <a:p>
            <a:pPr lvl="1"/>
            <a:r>
              <a:rPr lang="de-DE" dirty="0"/>
              <a:t>Gate-level analyzer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Frameworks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22</a:t>
            </a:fld>
            <a:endParaRPr lang="en-US" noProof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5AE15-A379-497A-B62F-5BD0D794EE88}"/>
              </a:ext>
            </a:extLst>
          </p:cNvPr>
          <p:cNvSpPr/>
          <p:nvPr/>
        </p:nvSpPr>
        <p:spPr>
          <a:xfrm>
            <a:off x="1708431" y="4469934"/>
            <a:ext cx="544822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Fig.14.</a:t>
            </a:r>
            <a:r>
              <a:rPr lang="de-DE" altLang="ko-KR" sz="1400" dirty="0"/>
              <a:t> Proposed gate-level analyzer using technology information</a:t>
            </a:r>
          </a:p>
        </p:txBody>
      </p:sp>
    </p:spTree>
    <p:extLst>
      <p:ext uri="{BB962C8B-B14F-4D97-AF65-F5344CB8AC3E}">
        <p14:creationId xmlns:p14="http://schemas.microsoft.com/office/powerpoint/2010/main" val="1464408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래픽 11">
            <a:extLst>
              <a:ext uri="{FF2B5EF4-FFF2-40B4-BE49-F238E27FC236}">
                <a16:creationId xmlns:a16="http://schemas.microsoft.com/office/drawing/2014/main" id="{150FAFAA-B192-4071-A9D8-86E061984C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74542" y="2042517"/>
            <a:ext cx="4397693" cy="2366010"/>
          </a:xfrm>
          <a:prstGeom prst="rect">
            <a:avLst/>
          </a:prstGeom>
        </p:spPr>
      </p:pic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Hardware-level evaluation framework</a:t>
            </a:r>
          </a:p>
          <a:p>
            <a:pPr lvl="1"/>
            <a:r>
              <a:rPr lang="de-DE" dirty="0"/>
              <a:t>Total performance evaluator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Frameworks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23</a:t>
            </a:fld>
            <a:endParaRPr lang="en-US" noProof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5AE15-A379-497A-B62F-5BD0D794EE88}"/>
              </a:ext>
            </a:extLst>
          </p:cNvPr>
          <p:cNvSpPr/>
          <p:nvPr/>
        </p:nvSpPr>
        <p:spPr>
          <a:xfrm>
            <a:off x="1876071" y="4469934"/>
            <a:ext cx="45631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Fig.15.</a:t>
            </a:r>
            <a:r>
              <a:rPr lang="de-DE" altLang="ko-KR" sz="1400" dirty="0"/>
              <a:t> Prototype design using performance evaluator</a:t>
            </a:r>
          </a:p>
        </p:txBody>
      </p:sp>
    </p:spTree>
    <p:extLst>
      <p:ext uri="{BB962C8B-B14F-4D97-AF65-F5344CB8AC3E}">
        <p14:creationId xmlns:p14="http://schemas.microsoft.com/office/powerpoint/2010/main" val="23675051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Ternary number systems and operators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Proposed frameworks for ternary processors</a:t>
            </a:r>
          </a:p>
          <a:p>
            <a:r>
              <a:rPr lang="de-DE" dirty="0"/>
              <a:t>Proposed ART-9 core design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Simulation results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24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5988252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dirty="0"/>
              <a:t>Advanced RISC-based ternary 9-trit processor (ART-9)</a:t>
            </a:r>
          </a:p>
          <a:p>
            <a:pPr lvl="1"/>
            <a:r>
              <a:rPr lang="de-DE" altLang="ko-KR" dirty="0"/>
              <a:t>Properties of contempoaray RISC-type binary processors.</a:t>
            </a:r>
            <a:endParaRPr lang="de-DE" dirty="0"/>
          </a:p>
          <a:p>
            <a:pPr lvl="1"/>
            <a:r>
              <a:rPr lang="de-DE" dirty="0"/>
              <a:t>ART-9 instruction set architecture (ISA)</a:t>
            </a:r>
          </a:p>
          <a:p>
            <a:pPr lvl="1"/>
            <a:r>
              <a:rPr lang="de-DE" dirty="0"/>
              <a:t>Pipelined core architecture</a:t>
            </a:r>
          </a:p>
          <a:p>
            <a:pPr lvl="1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Processor Design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25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327949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dirty="0"/>
              <a:t>ART-9 ISA</a:t>
            </a:r>
          </a:p>
          <a:p>
            <a:pPr lvl="1"/>
            <a:r>
              <a:rPr lang="de-DE" dirty="0"/>
              <a:t>9-trit length instructions</a:t>
            </a:r>
          </a:p>
          <a:p>
            <a:pPr lvl="2"/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24 instructions</a:t>
            </a:r>
          </a:p>
          <a:p>
            <a:pPr lvl="2"/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2-trit opcode</a:t>
            </a:r>
          </a:p>
          <a:p>
            <a:pPr lvl="2"/>
            <a:r>
              <a:rPr lang="de-DE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R-type, I-type, B-type, M-type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2"/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Ternary instruction memory (TIM)</a:t>
            </a:r>
          </a:p>
          <a:p>
            <a:pPr lvl="1"/>
            <a:r>
              <a:rPr lang="de-DE" dirty="0"/>
              <a:t>9-trit length data</a:t>
            </a:r>
          </a:p>
          <a:p>
            <a:pPr lvl="2"/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Ternary data memory (TDM)</a:t>
            </a:r>
          </a:p>
          <a:p>
            <a:pPr lvl="1"/>
            <a:r>
              <a:rPr lang="de-DE" dirty="0"/>
              <a:t>Nine 9-trit length registers</a:t>
            </a:r>
          </a:p>
          <a:p>
            <a:pPr lvl="2"/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General-purpose ternary register file (TRF)</a:t>
            </a:r>
          </a:p>
          <a:p>
            <a:pPr lvl="2"/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Program counter (PC) register</a:t>
            </a:r>
          </a:p>
          <a:p>
            <a:pPr lvl="2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Processor Design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26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8703085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dirty="0"/>
              <a:t>ART-9 ISA</a:t>
            </a:r>
          </a:p>
          <a:p>
            <a:pPr lvl="1"/>
            <a:r>
              <a:rPr lang="de-DE" dirty="0"/>
              <a:t>9-trit length instructions</a:t>
            </a:r>
          </a:p>
          <a:p>
            <a:pPr lvl="2"/>
            <a:r>
              <a:rPr lang="de-DE" dirty="0"/>
              <a:t>R-type (12 logical/arithmetic operations)</a:t>
            </a:r>
          </a:p>
          <a:p>
            <a:pPr lvl="2"/>
            <a:r>
              <a:rPr lang="de-DE" dirty="0"/>
              <a:t>Register addressing</a:t>
            </a:r>
          </a:p>
          <a:p>
            <a:pPr lvl="2"/>
            <a:r>
              <a:rPr lang="de-DE" dirty="0"/>
              <a:t>Two operands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Processor Design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27</a:t>
            </a:fld>
            <a:endParaRPr lang="en-US" noProof="1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37BCA5A-7C0C-4A0A-BBB5-B6992847E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296" y="2056118"/>
            <a:ext cx="4351404" cy="274924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E40AFA6-2214-4172-A6C4-C82B87920E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769" y="3182062"/>
            <a:ext cx="3153113" cy="72179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B7DE274-B3E8-4CBF-9DCF-E669F75D50C1}"/>
              </a:ext>
            </a:extLst>
          </p:cNvPr>
          <p:cNvSpPr/>
          <p:nvPr/>
        </p:nvSpPr>
        <p:spPr>
          <a:xfrm>
            <a:off x="1274225" y="3420180"/>
            <a:ext cx="389954" cy="483679"/>
          </a:xfrm>
          <a:prstGeom prst="rect">
            <a:avLst/>
          </a:prstGeom>
          <a:noFill/>
          <a:ln w="317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A6B9EB6-9B87-4485-A1A2-E507B0D70E7D}"/>
              </a:ext>
            </a:extLst>
          </p:cNvPr>
          <p:cNvSpPr/>
          <p:nvPr/>
        </p:nvSpPr>
        <p:spPr>
          <a:xfrm>
            <a:off x="1654437" y="3420180"/>
            <a:ext cx="395842" cy="483679"/>
          </a:xfrm>
          <a:prstGeom prst="rect">
            <a:avLst/>
          </a:prstGeom>
          <a:noFill/>
          <a:ln w="317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8848F2-7596-4236-BF94-C246C78D78EB}"/>
              </a:ext>
            </a:extLst>
          </p:cNvPr>
          <p:cNvSpPr/>
          <p:nvPr/>
        </p:nvSpPr>
        <p:spPr>
          <a:xfrm>
            <a:off x="284657" y="4062741"/>
            <a:ext cx="11737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altLang="ko-KR" dirty="0">
                <a:solidFill>
                  <a:srgbClr val="0000FF"/>
                </a:solidFill>
              </a:rPr>
              <a:t>Operand 1</a:t>
            </a:r>
          </a:p>
          <a:p>
            <a:pPr algn="ctr"/>
            <a:r>
              <a:rPr lang="de-DE" altLang="ko-KR" dirty="0">
                <a:solidFill>
                  <a:srgbClr val="0000FF"/>
                </a:solidFill>
              </a:rPr>
              <a:t>address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F163612-4B3B-4801-8B86-CA3B066F4697}"/>
              </a:ext>
            </a:extLst>
          </p:cNvPr>
          <p:cNvSpPr/>
          <p:nvPr/>
        </p:nvSpPr>
        <p:spPr>
          <a:xfrm>
            <a:off x="1560012" y="4070361"/>
            <a:ext cx="24947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altLang="ko-KR" dirty="0">
                <a:solidFill>
                  <a:srgbClr val="0000FF"/>
                </a:solidFill>
              </a:rPr>
              <a:t>Operand 2 &amp; destination</a:t>
            </a:r>
          </a:p>
          <a:p>
            <a:pPr algn="ctr"/>
            <a:r>
              <a:rPr lang="de-DE" altLang="ko-KR" dirty="0">
                <a:solidFill>
                  <a:srgbClr val="0000FF"/>
                </a:solidFill>
              </a:rPr>
              <a:t>address</a:t>
            </a:r>
            <a:endParaRPr lang="ko-KR" altLang="en-US" dirty="0">
              <a:solidFill>
                <a:srgbClr val="0000FF"/>
              </a:solidFill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924380F-E8E5-49FD-8EAE-80FED653F29A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926310" y="3903859"/>
            <a:ext cx="542892" cy="268161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4A4A558-CD83-43BE-95BB-9531770208C3}"/>
              </a:ext>
            </a:extLst>
          </p:cNvPr>
          <p:cNvCxnSpPr>
            <a:cxnSpLocks/>
          </p:cNvCxnSpPr>
          <p:nvPr/>
        </p:nvCxnSpPr>
        <p:spPr>
          <a:xfrm>
            <a:off x="1885451" y="3903858"/>
            <a:ext cx="461671" cy="268162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9D99B7A-0DF4-4EB7-B928-4BE2DA27392A}"/>
              </a:ext>
            </a:extLst>
          </p:cNvPr>
          <p:cNvSpPr/>
          <p:nvPr/>
        </p:nvSpPr>
        <p:spPr>
          <a:xfrm>
            <a:off x="2080428" y="3420180"/>
            <a:ext cx="647694" cy="483679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559F5B5-FD3A-4572-8FDD-292D773AD8A9}"/>
              </a:ext>
            </a:extLst>
          </p:cNvPr>
          <p:cNvCxnSpPr>
            <a:cxnSpLocks/>
          </p:cNvCxnSpPr>
          <p:nvPr/>
        </p:nvCxnSpPr>
        <p:spPr>
          <a:xfrm flipV="1">
            <a:off x="2711330" y="3023180"/>
            <a:ext cx="437095" cy="397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F9F3162-3294-4E99-BDF3-C945981D1B97}"/>
              </a:ext>
            </a:extLst>
          </p:cNvPr>
          <p:cNvSpPr/>
          <p:nvPr/>
        </p:nvSpPr>
        <p:spPr>
          <a:xfrm>
            <a:off x="3094527" y="2785062"/>
            <a:ext cx="7986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R-type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E3AF0C5-FECD-452C-A8E3-0BD13C00E2E3}"/>
              </a:ext>
            </a:extLst>
          </p:cNvPr>
          <p:cNvSpPr/>
          <p:nvPr/>
        </p:nvSpPr>
        <p:spPr>
          <a:xfrm>
            <a:off x="499687" y="3417928"/>
            <a:ext cx="739210" cy="483679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71EB9A0-B912-4019-9970-49BFF237B3DF}"/>
              </a:ext>
            </a:extLst>
          </p:cNvPr>
          <p:cNvCxnSpPr>
            <a:cxnSpLocks/>
          </p:cNvCxnSpPr>
          <p:nvPr/>
        </p:nvCxnSpPr>
        <p:spPr>
          <a:xfrm flipH="1" flipV="1">
            <a:off x="494924" y="3015560"/>
            <a:ext cx="245610" cy="3970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1C95895-1047-47EC-83BC-3B7876934597}"/>
              </a:ext>
            </a:extLst>
          </p:cNvPr>
          <p:cNvSpPr/>
          <p:nvPr/>
        </p:nvSpPr>
        <p:spPr>
          <a:xfrm>
            <a:off x="136187" y="2716039"/>
            <a:ext cx="5757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XOR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73575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dirty="0"/>
              <a:t>ART-9 ISA</a:t>
            </a:r>
          </a:p>
          <a:p>
            <a:pPr lvl="1"/>
            <a:r>
              <a:rPr lang="de-DE" dirty="0"/>
              <a:t>9-trit length instructions</a:t>
            </a:r>
          </a:p>
          <a:p>
            <a:pPr lvl="2"/>
            <a:r>
              <a:rPr lang="de-DE" dirty="0"/>
              <a:t>I-type (6 immediate-based processing)</a:t>
            </a:r>
          </a:p>
          <a:p>
            <a:pPr lvl="2"/>
            <a:r>
              <a:rPr lang="de-DE" dirty="0"/>
              <a:t>Supporting 2~5-trit immediate values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Processor Design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28</a:t>
            </a:fld>
            <a:endParaRPr lang="en-US" noProof="1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B7FB018-D705-4CAD-ADC4-02EBEF545D7C}"/>
              </a:ext>
            </a:extLst>
          </p:cNvPr>
          <p:cNvGrpSpPr/>
          <p:nvPr/>
        </p:nvGrpSpPr>
        <p:grpSpPr>
          <a:xfrm>
            <a:off x="4132197" y="2659247"/>
            <a:ext cx="4368866" cy="1541970"/>
            <a:chOff x="4151247" y="2438125"/>
            <a:chExt cx="4368866" cy="1541970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1AF6CD0E-01E3-490F-B784-9EF57503E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61892" y="2719584"/>
              <a:ext cx="4351404" cy="1260511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AC96E28-3943-4508-B63E-2FFD3DAEFC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89329"/>
            <a:stretch/>
          </p:blipFill>
          <p:spPr>
            <a:xfrm>
              <a:off x="4151247" y="2438125"/>
              <a:ext cx="4368866" cy="294558"/>
            </a:xfrm>
            <a:prstGeom prst="rect">
              <a:avLst/>
            </a:prstGeom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6F4C9C0B-55C2-4F02-A5D5-BD53AA9CA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499" y="2844365"/>
            <a:ext cx="3631857" cy="45904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ECA0F0F-C574-4DFF-86EA-7F15C7AFC02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5935"/>
          <a:stretch/>
        </p:blipFill>
        <p:spPr>
          <a:xfrm>
            <a:off x="264499" y="3710905"/>
            <a:ext cx="3631857" cy="415782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6119EED-63B3-48E3-852C-46D71DFC03F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82273"/>
          <a:stretch/>
        </p:blipFill>
        <p:spPr>
          <a:xfrm>
            <a:off x="270382" y="3282596"/>
            <a:ext cx="3631857" cy="216358"/>
          </a:xfrm>
          <a:prstGeom prst="rect">
            <a:avLst/>
          </a:prstGeom>
        </p:spPr>
      </p:pic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DC4F7F62-497F-415E-B88E-3C619787E6C5}"/>
              </a:ext>
            </a:extLst>
          </p:cNvPr>
          <p:cNvCxnSpPr>
            <a:cxnSpLocks/>
          </p:cNvCxnSpPr>
          <p:nvPr/>
        </p:nvCxnSpPr>
        <p:spPr>
          <a:xfrm>
            <a:off x="2080427" y="3536267"/>
            <a:ext cx="1" cy="144158"/>
          </a:xfrm>
          <a:prstGeom prst="line">
            <a:avLst/>
          </a:prstGeom>
          <a:ln w="222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469DFAB-0DA5-4773-914B-839268359933}"/>
              </a:ext>
            </a:extLst>
          </p:cNvPr>
          <p:cNvSpPr/>
          <p:nvPr/>
        </p:nvSpPr>
        <p:spPr>
          <a:xfrm>
            <a:off x="253539" y="3282596"/>
            <a:ext cx="1960237" cy="844091"/>
          </a:xfrm>
          <a:prstGeom prst="rect">
            <a:avLst/>
          </a:prstGeom>
          <a:noFill/>
          <a:ln w="317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29131013-61DC-4989-8DCA-7728DB67089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296" t="70025" r="51756" b="4096"/>
          <a:stretch/>
        </p:blipFill>
        <p:spPr>
          <a:xfrm>
            <a:off x="2298953" y="3303767"/>
            <a:ext cx="204090" cy="174016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7AFE527E-B201-4752-AB12-BA3523A785F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296" t="70025" r="51756" b="4096"/>
          <a:stretch/>
        </p:blipFill>
        <p:spPr>
          <a:xfrm>
            <a:off x="2293603" y="3732433"/>
            <a:ext cx="204090" cy="174016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8A9C0C95-FB58-4B3B-A070-FCB962FB493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296" t="70025" r="51756" b="4096"/>
          <a:stretch/>
        </p:blipFill>
        <p:spPr>
          <a:xfrm>
            <a:off x="2293603" y="3936929"/>
            <a:ext cx="204090" cy="174016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9EF75804-AEEA-4B04-A759-2D9D0111B641}"/>
              </a:ext>
            </a:extLst>
          </p:cNvPr>
          <p:cNvSpPr/>
          <p:nvPr/>
        </p:nvSpPr>
        <p:spPr>
          <a:xfrm>
            <a:off x="2588219" y="3282596"/>
            <a:ext cx="535981" cy="828349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BDF57D3-7BD8-4FD8-BF03-C48A5EF44AF8}"/>
              </a:ext>
            </a:extLst>
          </p:cNvPr>
          <p:cNvSpPr/>
          <p:nvPr/>
        </p:nvSpPr>
        <p:spPr>
          <a:xfrm>
            <a:off x="237455" y="4100121"/>
            <a:ext cx="2002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solidFill>
                  <a:srgbClr val="0000FF"/>
                </a:solidFill>
              </a:rPr>
              <a:t>Various </a:t>
            </a:r>
            <a:r>
              <a:rPr lang="en-US" altLang="ko-KR" dirty="0" err="1">
                <a:solidFill>
                  <a:srgbClr val="0000FF"/>
                </a:solidFill>
              </a:rPr>
              <a:t>imm</a:t>
            </a:r>
            <a:r>
              <a:rPr lang="en-US" altLang="ko-KR" dirty="0">
                <a:solidFill>
                  <a:srgbClr val="0000FF"/>
                </a:solidFill>
              </a:rPr>
              <a:t> length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0DBE67C-64C5-4DC0-9D3E-8ED37CE887C9}"/>
              </a:ext>
            </a:extLst>
          </p:cNvPr>
          <p:cNvSpPr/>
          <p:nvPr/>
        </p:nvSpPr>
        <p:spPr>
          <a:xfrm>
            <a:off x="2501128" y="4101287"/>
            <a:ext cx="7312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I-type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27747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dirty="0"/>
              <a:t>ART-9 ISA</a:t>
            </a:r>
          </a:p>
          <a:p>
            <a:pPr lvl="1"/>
            <a:r>
              <a:rPr lang="de-DE" dirty="0"/>
              <a:t>9-trit length instructions</a:t>
            </a:r>
          </a:p>
          <a:p>
            <a:pPr lvl="2"/>
            <a:r>
              <a:rPr lang="de-DE" dirty="0"/>
              <a:t>B-type (4 jump/branch instructions)</a:t>
            </a:r>
          </a:p>
          <a:p>
            <a:pPr lvl="2"/>
            <a:r>
              <a:rPr lang="de-DE" dirty="0"/>
              <a:t>Calculating next PC values with an immediate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Processor Design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29</a:t>
            </a:fld>
            <a:endParaRPr lang="en-US" noProof="1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9AC4DBB-BAA4-4040-ADA2-4AF5DED3F7FC}"/>
              </a:ext>
            </a:extLst>
          </p:cNvPr>
          <p:cNvGrpSpPr/>
          <p:nvPr/>
        </p:nvGrpSpPr>
        <p:grpSpPr>
          <a:xfrm>
            <a:off x="4132197" y="2859272"/>
            <a:ext cx="4368866" cy="1135671"/>
            <a:chOff x="4132197" y="2659247"/>
            <a:chExt cx="4368866" cy="113567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7EECD00-9292-4D3F-8D38-2F1BC4A3F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60613" y="2951423"/>
              <a:ext cx="4319605" cy="843495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AC96E28-3943-4508-B63E-2FFD3DAEFC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89329"/>
            <a:stretch/>
          </p:blipFill>
          <p:spPr>
            <a:xfrm>
              <a:off x="4132197" y="2659247"/>
              <a:ext cx="4368866" cy="294558"/>
            </a:xfrm>
            <a:prstGeom prst="rect">
              <a:avLst/>
            </a:prstGeom>
          </p:spPr>
        </p:pic>
      </p:grpSp>
      <p:pic>
        <p:nvPicPr>
          <p:cNvPr id="24" name="그림 23">
            <a:extLst>
              <a:ext uri="{FF2B5EF4-FFF2-40B4-BE49-F238E27FC236}">
                <a16:creationId xmlns:a16="http://schemas.microsoft.com/office/drawing/2014/main" id="{2E2B4BDF-0656-4908-A3D2-5FEEF999CE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4776"/>
          <a:stretch/>
        </p:blipFill>
        <p:spPr>
          <a:xfrm>
            <a:off x="264499" y="3315774"/>
            <a:ext cx="3631857" cy="81726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98FEC92F-EFEF-44A7-A762-5520F89F2B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499" y="2844365"/>
            <a:ext cx="3631857" cy="459045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30AE027B-E6F8-49DA-BBF7-5CD2E3512E9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296" t="70025" r="51756" b="4096"/>
          <a:stretch/>
        </p:blipFill>
        <p:spPr>
          <a:xfrm>
            <a:off x="2293603" y="3732433"/>
            <a:ext cx="204090" cy="174016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67FF4F39-FC71-43AA-8B3A-1D19A5BD782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296" t="70025" r="51756" b="4096"/>
          <a:stretch/>
        </p:blipFill>
        <p:spPr>
          <a:xfrm>
            <a:off x="2293603" y="3932735"/>
            <a:ext cx="204090" cy="17401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E83A4AD4-2FD2-4CE9-AC0C-165E1DE2ABC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232" t="71160" r="64315" b="4730"/>
          <a:stretch/>
        </p:blipFill>
        <p:spPr>
          <a:xfrm>
            <a:off x="1621631" y="3950288"/>
            <a:ext cx="208107" cy="154081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9927B972-8D09-471D-A087-725AAAC69A3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712" t="70025" r="50937" b="4096"/>
          <a:stretch/>
        </p:blipFill>
        <p:spPr>
          <a:xfrm>
            <a:off x="2276476" y="3528614"/>
            <a:ext cx="245268" cy="174016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43578F95-7F60-4BD1-BA24-79066C8E7D2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712" t="70025" r="50937" b="4096"/>
          <a:stretch/>
        </p:blipFill>
        <p:spPr>
          <a:xfrm>
            <a:off x="2273014" y="3335186"/>
            <a:ext cx="245268" cy="174016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D003F481-3F7E-48D1-8764-6CFA5D1E2EA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2063" t="73305" r="52262" b="6667"/>
          <a:stretch/>
        </p:blipFill>
        <p:spPr>
          <a:xfrm>
            <a:off x="7616826" y="3200509"/>
            <a:ext cx="166687" cy="13467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49650487-B096-447D-9F2D-7485D3E14EA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2063" t="73305" r="52262" b="6667"/>
          <a:stretch/>
        </p:blipFill>
        <p:spPr>
          <a:xfrm>
            <a:off x="7637126" y="3405312"/>
            <a:ext cx="166687" cy="134677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762EBFF-D0F0-4074-8BD5-028734E057EB}"/>
              </a:ext>
            </a:extLst>
          </p:cNvPr>
          <p:cNvSpPr/>
          <p:nvPr/>
        </p:nvSpPr>
        <p:spPr>
          <a:xfrm>
            <a:off x="237455" y="4100121"/>
            <a:ext cx="2002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solidFill>
                  <a:srgbClr val="0000FF"/>
                </a:solidFill>
              </a:rPr>
              <a:t>Various </a:t>
            </a:r>
            <a:r>
              <a:rPr lang="en-US" altLang="ko-KR" dirty="0" err="1">
                <a:solidFill>
                  <a:srgbClr val="0000FF"/>
                </a:solidFill>
              </a:rPr>
              <a:t>imm</a:t>
            </a:r>
            <a:r>
              <a:rPr lang="en-US" altLang="ko-KR" dirty="0">
                <a:solidFill>
                  <a:srgbClr val="0000FF"/>
                </a:solidFill>
              </a:rPr>
              <a:t> length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31F8344-17AE-4EBA-AC5E-846F1DC6E03A}"/>
              </a:ext>
            </a:extLst>
          </p:cNvPr>
          <p:cNvSpPr/>
          <p:nvPr/>
        </p:nvSpPr>
        <p:spPr>
          <a:xfrm>
            <a:off x="2588219" y="3282596"/>
            <a:ext cx="535981" cy="828349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F1377DE-4780-4BB5-B68B-8D7139DAB45A}"/>
              </a:ext>
            </a:extLst>
          </p:cNvPr>
          <p:cNvSpPr/>
          <p:nvPr/>
        </p:nvSpPr>
        <p:spPr>
          <a:xfrm>
            <a:off x="2467465" y="4101287"/>
            <a:ext cx="7986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B-type</a:t>
            </a:r>
            <a:endParaRPr lang="ko-KR" altLang="en-US" dirty="0"/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0B68EE9A-0DC1-4AF7-9C62-FA02A872DE0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565" t="40970" r="62933" b="36402"/>
          <a:stretch/>
        </p:blipFill>
        <p:spPr>
          <a:xfrm>
            <a:off x="1880243" y="3144239"/>
            <a:ext cx="260499" cy="1284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1EDBD7-9747-4593-92DB-5A4B06287297}"/>
              </a:ext>
            </a:extLst>
          </p:cNvPr>
          <p:cNvSpPr txBox="1"/>
          <p:nvPr/>
        </p:nvSpPr>
        <p:spPr>
          <a:xfrm>
            <a:off x="1764885" y="3054811"/>
            <a:ext cx="1808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/</a:t>
            </a:r>
            <a:endParaRPr lang="ko-KR" altLang="en-US" sz="12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8FBBC6B-2117-4C0F-AF35-169D93E82F84}"/>
              </a:ext>
            </a:extLst>
          </p:cNvPr>
          <p:cNvSpPr/>
          <p:nvPr/>
        </p:nvSpPr>
        <p:spPr>
          <a:xfrm>
            <a:off x="253539" y="3282596"/>
            <a:ext cx="1960237" cy="844091"/>
          </a:xfrm>
          <a:prstGeom prst="rect">
            <a:avLst/>
          </a:prstGeom>
          <a:noFill/>
          <a:ln w="317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842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Introduction</a:t>
            </a:r>
          </a:p>
          <a:p>
            <a:r>
              <a:rPr lang="de-DE" dirty="0"/>
              <a:t>Ternary number systems and operators</a:t>
            </a:r>
          </a:p>
          <a:p>
            <a:r>
              <a:rPr lang="de-DE" dirty="0"/>
              <a:t>Proposed frameworks for ternary processors</a:t>
            </a:r>
          </a:p>
          <a:p>
            <a:r>
              <a:rPr lang="de-DE" dirty="0"/>
              <a:t>Proposed ART-9 core design</a:t>
            </a:r>
          </a:p>
          <a:p>
            <a:r>
              <a:rPr lang="de-DE" dirty="0"/>
              <a:t>Simulation results</a:t>
            </a:r>
          </a:p>
          <a:p>
            <a:r>
              <a:rPr lang="de-DE" dirty="0"/>
              <a:t>Conclusion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4094068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dirty="0"/>
              <a:t>ART-9 ISA</a:t>
            </a:r>
          </a:p>
          <a:p>
            <a:pPr lvl="1"/>
            <a:r>
              <a:rPr lang="de-DE" dirty="0"/>
              <a:t>9-trit length instructions</a:t>
            </a:r>
          </a:p>
          <a:p>
            <a:pPr lvl="2"/>
            <a:r>
              <a:rPr lang="de-DE" dirty="0"/>
              <a:t>M-type (2 memory access instructions)</a:t>
            </a:r>
          </a:p>
          <a:p>
            <a:pPr lvl="2"/>
            <a:r>
              <a:rPr lang="de-DE" dirty="0"/>
              <a:t>Harvard architecture (separate two memory; TIM/TDM)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Processor Design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30</a:t>
            </a:fld>
            <a:endParaRPr lang="en-US" noProof="1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0EE17BE-7B38-4334-8DEF-59828F675EA5}"/>
              </a:ext>
            </a:extLst>
          </p:cNvPr>
          <p:cNvGrpSpPr/>
          <p:nvPr/>
        </p:nvGrpSpPr>
        <p:grpSpPr>
          <a:xfrm>
            <a:off x="4273516" y="3057600"/>
            <a:ext cx="4368866" cy="723698"/>
            <a:chOff x="4251259" y="3009975"/>
            <a:chExt cx="4368866" cy="72369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7AC6D211-09DA-4D35-A31A-FCCE1C6D4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84599" y="3294775"/>
              <a:ext cx="4313306" cy="438898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054039B-9806-42D2-B5D2-456FFEDFD7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89329"/>
            <a:stretch/>
          </p:blipFill>
          <p:spPr>
            <a:xfrm>
              <a:off x="4251259" y="3009975"/>
              <a:ext cx="4368866" cy="294558"/>
            </a:xfrm>
            <a:prstGeom prst="rect">
              <a:avLst/>
            </a:prstGeom>
          </p:spPr>
        </p:pic>
      </p:grpSp>
      <p:pic>
        <p:nvPicPr>
          <p:cNvPr id="27" name="그림 26">
            <a:extLst>
              <a:ext uri="{FF2B5EF4-FFF2-40B4-BE49-F238E27FC236}">
                <a16:creationId xmlns:a16="http://schemas.microsoft.com/office/drawing/2014/main" id="{FA715532-F597-4EC6-B04C-92869DE524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5224" b="652"/>
          <a:stretch/>
        </p:blipFill>
        <p:spPr>
          <a:xfrm>
            <a:off x="336499" y="3456307"/>
            <a:ext cx="3631857" cy="42756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3F8A8019-F62B-4685-BC5A-592D38B67C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499" y="2998216"/>
            <a:ext cx="3631857" cy="459045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FBA6EFFB-F8ED-4435-8031-BBBF2E85AE7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232" t="71160" r="64315" b="4730"/>
          <a:stretch/>
        </p:blipFill>
        <p:spPr>
          <a:xfrm>
            <a:off x="1680931" y="3707509"/>
            <a:ext cx="208107" cy="154081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846B5E2D-4790-4F9F-A644-403AB41D1A6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712" t="70025" r="50937" b="4096"/>
          <a:stretch/>
        </p:blipFill>
        <p:spPr>
          <a:xfrm>
            <a:off x="2345014" y="3694829"/>
            <a:ext cx="245268" cy="174016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36C85E00-2D33-43E8-A3AA-769652FF5F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712" t="70025" r="50937" b="4096"/>
          <a:stretch/>
        </p:blipFill>
        <p:spPr>
          <a:xfrm>
            <a:off x="2345014" y="3496552"/>
            <a:ext cx="245268" cy="174016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E694F709-D2AD-4BDB-B1A4-C2D139D81DD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232" t="71160" r="64315" b="4730"/>
          <a:stretch/>
        </p:blipFill>
        <p:spPr>
          <a:xfrm>
            <a:off x="1680931" y="3507981"/>
            <a:ext cx="208107" cy="154081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6BA05828-079D-4FCE-8406-3C4D3E8C1FDD}"/>
              </a:ext>
            </a:extLst>
          </p:cNvPr>
          <p:cNvSpPr/>
          <p:nvPr/>
        </p:nvSpPr>
        <p:spPr>
          <a:xfrm>
            <a:off x="1282239" y="3461831"/>
            <a:ext cx="1360949" cy="422045"/>
          </a:xfrm>
          <a:prstGeom prst="rect">
            <a:avLst/>
          </a:prstGeom>
          <a:noFill/>
          <a:ln w="317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0DA68CDA-8E9B-4A8D-BDEC-91BEA1E8A68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190" t="39770" r="62673" b="36403"/>
          <a:stretch/>
        </p:blipFill>
        <p:spPr>
          <a:xfrm>
            <a:off x="1645444" y="3288506"/>
            <a:ext cx="276225" cy="135291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FDFF63A1-AA1B-487F-ACE4-119A55BF7F8D}"/>
              </a:ext>
            </a:extLst>
          </p:cNvPr>
          <p:cNvSpPr/>
          <p:nvPr/>
        </p:nvSpPr>
        <p:spPr>
          <a:xfrm>
            <a:off x="1309233" y="3905965"/>
            <a:ext cx="13069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solidFill>
                  <a:srgbClr val="0000FF"/>
                </a:solidFill>
              </a:rPr>
              <a:t>TRF address</a:t>
            </a:r>
            <a:endParaRPr lang="ko-KR" alt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0266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altLang="ko-KR" dirty="0"/>
              <a:t>ART-9 core architecture</a:t>
            </a:r>
          </a:p>
          <a:p>
            <a:pPr lvl="1"/>
            <a:r>
              <a:rPr lang="de-DE" dirty="0"/>
              <a:t>Similar to binary RISC-V architecture</a:t>
            </a:r>
          </a:p>
          <a:p>
            <a:pPr lvl="1"/>
            <a:r>
              <a:rPr lang="de-DE" dirty="0"/>
              <a:t>5-stage pipelining</a:t>
            </a:r>
          </a:p>
          <a:p>
            <a:pPr lvl="2"/>
            <a:r>
              <a:rPr lang="de-DE" dirty="0"/>
              <a:t>IF, ID, EX, MEM, WB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Processor Design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31</a:t>
            </a:fld>
            <a:endParaRPr lang="en-US" noProof="1"/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4829C9C7-AD39-4A69-A569-619B094A97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6785" y="2378231"/>
            <a:ext cx="7048500" cy="220011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5F3C95C-DF9C-4AF8-AB01-07804AC8C680}"/>
              </a:ext>
            </a:extLst>
          </p:cNvPr>
          <p:cNvSpPr/>
          <p:nvPr/>
        </p:nvSpPr>
        <p:spPr>
          <a:xfrm>
            <a:off x="2134193" y="4544408"/>
            <a:ext cx="41531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Fig.16.</a:t>
            </a:r>
            <a:r>
              <a:rPr lang="de-DE" altLang="ko-KR" sz="1400" dirty="0"/>
              <a:t> 5-stage pipelined ART-9 core architecture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280A650-5E4B-4C16-A3E5-5162F45FE9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418" y="3935041"/>
            <a:ext cx="882733" cy="38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6839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래픽 12">
            <a:extLst>
              <a:ext uri="{FF2B5EF4-FFF2-40B4-BE49-F238E27FC236}">
                <a16:creationId xmlns:a16="http://schemas.microsoft.com/office/drawing/2014/main" id="{49AC849E-FB28-4F18-A714-F2945BE0F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6785" y="2270243"/>
            <a:ext cx="7052691" cy="2201418"/>
          </a:xfrm>
          <a:prstGeom prst="rect">
            <a:avLst/>
          </a:prstGeom>
        </p:spPr>
      </p:pic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altLang="ko-KR" dirty="0"/>
              <a:t>ART-9 core architecture</a:t>
            </a:r>
          </a:p>
          <a:p>
            <a:pPr lvl="1"/>
            <a:r>
              <a:rPr lang="de-DE" dirty="0"/>
              <a:t>TIM/TDM :Synchronous write/read</a:t>
            </a:r>
          </a:p>
          <a:p>
            <a:pPr lvl="1"/>
            <a:r>
              <a:rPr lang="de-DE" dirty="0"/>
              <a:t>TRF : Synchronous write / Asynchronous read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Processor Design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32</a:t>
            </a:fld>
            <a:endParaRPr lang="en-US" noProof="1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A1CB1A0-F7B6-476E-BF0B-474DA4F263B6}"/>
              </a:ext>
            </a:extLst>
          </p:cNvPr>
          <p:cNvSpPr/>
          <p:nvPr/>
        </p:nvSpPr>
        <p:spPr>
          <a:xfrm>
            <a:off x="1958933" y="4437728"/>
            <a:ext cx="49775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Fig.17.</a:t>
            </a:r>
            <a:r>
              <a:rPr lang="de-DE" altLang="ko-KR" sz="1400" dirty="0"/>
              <a:t> TIM, TRF and TDM for the proposed ART-9 processor</a:t>
            </a:r>
          </a:p>
        </p:txBody>
      </p:sp>
    </p:spTree>
    <p:extLst>
      <p:ext uri="{BB962C8B-B14F-4D97-AF65-F5344CB8AC3E}">
        <p14:creationId xmlns:p14="http://schemas.microsoft.com/office/powerpoint/2010/main" val="22529220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래픽 9">
            <a:extLst>
              <a:ext uri="{FF2B5EF4-FFF2-40B4-BE49-F238E27FC236}">
                <a16:creationId xmlns:a16="http://schemas.microsoft.com/office/drawing/2014/main" id="{DE9A940C-8514-4E8F-8C2F-6473257EA4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6783" y="2284001"/>
            <a:ext cx="7052691" cy="2201418"/>
          </a:xfrm>
          <a:prstGeom prst="rect">
            <a:avLst/>
          </a:prstGeom>
        </p:spPr>
      </p:pic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altLang="ko-KR" dirty="0"/>
              <a:t>ART-9 core architecture</a:t>
            </a:r>
          </a:p>
          <a:p>
            <a:pPr lvl="1"/>
            <a:r>
              <a:rPr lang="de-DE" altLang="ko-KR" dirty="0"/>
              <a:t>Ternary ALU</a:t>
            </a:r>
          </a:p>
          <a:p>
            <a:pPr lvl="2"/>
            <a:r>
              <a:rPr lang="de-DE" altLang="ko-KR" dirty="0"/>
              <a:t>Supporting ART-9 ISA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Processor Design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33</a:t>
            </a:fld>
            <a:endParaRPr lang="en-US" noProof="1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A1CB1A0-F7B6-476E-BF0B-474DA4F263B6}"/>
              </a:ext>
            </a:extLst>
          </p:cNvPr>
          <p:cNvSpPr/>
          <p:nvPr/>
        </p:nvSpPr>
        <p:spPr>
          <a:xfrm>
            <a:off x="2311358" y="4450428"/>
            <a:ext cx="39760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Fig.18.</a:t>
            </a:r>
            <a:r>
              <a:rPr lang="de-DE" altLang="ko-KR" sz="1400" dirty="0"/>
              <a:t> TALU of the proposed ART-9 processor</a:t>
            </a:r>
          </a:p>
        </p:txBody>
      </p:sp>
    </p:spTree>
    <p:extLst>
      <p:ext uri="{BB962C8B-B14F-4D97-AF65-F5344CB8AC3E}">
        <p14:creationId xmlns:p14="http://schemas.microsoft.com/office/powerpoint/2010/main" val="31387984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altLang="ko-KR" dirty="0"/>
              <a:t>ART-9 core architecture</a:t>
            </a:r>
          </a:p>
          <a:p>
            <a:pPr lvl="1"/>
            <a:r>
              <a:rPr lang="de-DE" altLang="ko-KR" dirty="0"/>
              <a:t>Minimizing stall instructions</a:t>
            </a:r>
          </a:p>
          <a:p>
            <a:pPr lvl="2"/>
            <a:r>
              <a:rPr lang="de-DE" altLang="ko-KR" dirty="0"/>
              <a:t>Handling data/control hazards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Processor Design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34</a:t>
            </a:fld>
            <a:endParaRPr lang="en-US" noProof="1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A1CB1A0-F7B6-476E-BF0B-474DA4F263B6}"/>
              </a:ext>
            </a:extLst>
          </p:cNvPr>
          <p:cNvSpPr/>
          <p:nvPr/>
        </p:nvSpPr>
        <p:spPr>
          <a:xfrm>
            <a:off x="1958933" y="4450428"/>
            <a:ext cx="49743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Fig.19.</a:t>
            </a:r>
            <a:r>
              <a:rPr lang="de-DE" altLang="ko-KR" sz="1400" dirty="0"/>
              <a:t> Pipelined processing of binary RISC-V processor [R1]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832DB3E-340F-4437-81C1-E0641CF1A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0886" y="2215899"/>
            <a:ext cx="3947063" cy="22075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7200FC-3005-4760-BF34-F44CBF2343FA}"/>
              </a:ext>
            </a:extLst>
          </p:cNvPr>
          <p:cNvSpPr txBox="1"/>
          <p:nvPr/>
        </p:nvSpPr>
        <p:spPr>
          <a:xfrm>
            <a:off x="5943459" y="4803593"/>
            <a:ext cx="3398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[R1] </a:t>
            </a:r>
            <a:r>
              <a:rPr lang="en-US" altLang="ko-KR" sz="800" dirty="0">
                <a:hlinkClick r:id="rId4"/>
              </a:rPr>
              <a:t>https://www.cs.fsu.edu/~hawkes/cda3101lects/chap6</a:t>
            </a:r>
          </a:p>
          <a:p>
            <a:r>
              <a:rPr lang="en-US" altLang="ko-KR" sz="800" dirty="0">
                <a:hlinkClick r:id="rId4"/>
              </a:rPr>
              <a:t>/index.html?$$$F6.37.html$$$</a:t>
            </a:r>
            <a:endParaRPr lang="en-US" altLang="ko-KR" sz="800" dirty="0"/>
          </a:p>
          <a:p>
            <a:endParaRPr lang="en-US" altLang="ko-KR" sz="800" dirty="0"/>
          </a:p>
        </p:txBody>
      </p:sp>
    </p:spTree>
    <p:extLst>
      <p:ext uri="{BB962C8B-B14F-4D97-AF65-F5344CB8AC3E}">
        <p14:creationId xmlns:p14="http://schemas.microsoft.com/office/powerpoint/2010/main" val="30624773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>
            <a:extLst>
              <a:ext uri="{FF2B5EF4-FFF2-40B4-BE49-F238E27FC236}">
                <a16:creationId xmlns:a16="http://schemas.microsoft.com/office/drawing/2014/main" id="{996E2270-0DCF-4A25-B726-15C55CE9D2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6784" y="2284001"/>
            <a:ext cx="7052691" cy="2262569"/>
          </a:xfrm>
          <a:prstGeom prst="rect">
            <a:avLst/>
          </a:prstGeom>
        </p:spPr>
      </p:pic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altLang="ko-KR" dirty="0"/>
              <a:t>ART-9 core architecture</a:t>
            </a:r>
          </a:p>
          <a:p>
            <a:pPr lvl="1"/>
            <a:r>
              <a:rPr lang="de-DE" altLang="ko-KR" dirty="0"/>
              <a:t>Hazard control</a:t>
            </a:r>
          </a:p>
          <a:p>
            <a:pPr lvl="2"/>
            <a:r>
              <a:rPr lang="de-DE" altLang="ko-KR" dirty="0"/>
              <a:t>Data-forwarding, Load-use/branch hazard (NOP Instruction)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Proposed Processor Design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35</a:t>
            </a:fld>
            <a:endParaRPr lang="en-US" noProof="1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A1CB1A0-F7B6-476E-BF0B-474DA4F263B6}"/>
              </a:ext>
            </a:extLst>
          </p:cNvPr>
          <p:cNvSpPr/>
          <p:nvPr/>
        </p:nvSpPr>
        <p:spPr>
          <a:xfrm>
            <a:off x="1958933" y="4450428"/>
            <a:ext cx="55221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Fig.20.</a:t>
            </a:r>
            <a:r>
              <a:rPr lang="de-DE" altLang="ko-KR" sz="1400" dirty="0"/>
              <a:t> Hazard control for the minimum number of stall instructions</a:t>
            </a:r>
          </a:p>
        </p:txBody>
      </p:sp>
    </p:spTree>
    <p:extLst>
      <p:ext uri="{BB962C8B-B14F-4D97-AF65-F5344CB8AC3E}">
        <p14:creationId xmlns:p14="http://schemas.microsoft.com/office/powerpoint/2010/main" val="32328266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Ternary number systems and operators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Proposed frameworks for ternary processors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Proposed ART-9 core design</a:t>
            </a:r>
          </a:p>
          <a:p>
            <a:r>
              <a:rPr lang="de-DE" dirty="0"/>
              <a:t>Simulation results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36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9182000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래픽 10">
            <a:extLst>
              <a:ext uri="{FF2B5EF4-FFF2-40B4-BE49-F238E27FC236}">
                <a16:creationId xmlns:a16="http://schemas.microsoft.com/office/drawing/2014/main" id="{6BF4D96E-5383-401D-8E3E-A807FAA6CD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01708" y="2188658"/>
            <a:ext cx="3962591" cy="2242757"/>
          </a:xfrm>
          <a:prstGeom prst="rect">
            <a:avLst/>
          </a:prstGeom>
        </p:spPr>
      </p:pic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dirty="0"/>
              <a:t>Benchmark evaluations</a:t>
            </a:r>
          </a:p>
          <a:p>
            <a:pPr lvl="1"/>
            <a:r>
              <a:rPr lang="de-DE" dirty="0"/>
              <a:t>Utilizing the proposed comiling framework</a:t>
            </a:r>
          </a:p>
          <a:p>
            <a:pPr lvl="1"/>
            <a:r>
              <a:rPr lang="de-DE" dirty="0"/>
              <a:t>RV-32I (32b ISA), ARMv6M (16b ISA)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Simulation Results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37</a:t>
            </a:fld>
            <a:endParaRPr lang="en-US" noProof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4560DB-684A-40CC-A00E-70ACC317104B}"/>
              </a:ext>
            </a:extLst>
          </p:cNvPr>
          <p:cNvSpPr/>
          <p:nvPr/>
        </p:nvSpPr>
        <p:spPr>
          <a:xfrm>
            <a:off x="1863683" y="4450428"/>
            <a:ext cx="49853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Fig.21.</a:t>
            </a:r>
            <a:r>
              <a:rPr lang="de-DE" altLang="ko-KR" sz="1400" dirty="0"/>
              <a:t> Required memory size for four benchmark programs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F3EB33-7E71-47C6-859E-3BAEEA9C0DE3}"/>
              </a:ext>
            </a:extLst>
          </p:cNvPr>
          <p:cNvSpPr txBox="1"/>
          <p:nvPr/>
        </p:nvSpPr>
        <p:spPr>
          <a:xfrm>
            <a:off x="6388399" y="4707158"/>
            <a:ext cx="3398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[R1] </a:t>
            </a:r>
            <a:r>
              <a:rPr lang="en-US" altLang="ko-KR" sz="800" dirty="0">
                <a:hlinkClick r:id="rId5"/>
              </a:rPr>
              <a:t>https://riscv.org/specifications/</a:t>
            </a:r>
            <a:endParaRPr lang="en-US" altLang="ko-KR" sz="800" dirty="0"/>
          </a:p>
          <a:p>
            <a:r>
              <a:rPr lang="en-US" altLang="ko-KR" sz="800" dirty="0"/>
              <a:t>[R2] J. </a:t>
            </a:r>
            <a:r>
              <a:rPr lang="en-US" altLang="ko-KR" sz="800" dirty="0" err="1"/>
              <a:t>Yiu</a:t>
            </a:r>
            <a:r>
              <a:rPr lang="en-US" altLang="ko-KR" sz="800" dirty="0"/>
              <a:t> et al., “The Definitive Guide to ARM </a:t>
            </a:r>
          </a:p>
          <a:p>
            <a:r>
              <a:rPr lang="en-US" altLang="ko-KR" sz="800" dirty="0"/>
              <a:t>Cortex-M0 and Cortex-M0+ Processors”, 2015</a:t>
            </a:r>
          </a:p>
        </p:txBody>
      </p:sp>
    </p:spTree>
    <p:extLst>
      <p:ext uri="{BB962C8B-B14F-4D97-AF65-F5344CB8AC3E}">
        <p14:creationId xmlns:p14="http://schemas.microsoft.com/office/powerpoint/2010/main" val="30715015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dirty="0"/>
              <a:t>Benchmark evaluations</a:t>
            </a:r>
          </a:p>
          <a:p>
            <a:pPr lvl="1"/>
            <a:r>
              <a:rPr lang="de-DE" altLang="ko-KR" dirty="0"/>
              <a:t>In terms of processing cycles,</a:t>
            </a:r>
            <a:endParaRPr lang="de-DE" dirty="0"/>
          </a:p>
          <a:p>
            <a:pPr lvl="1"/>
            <a:r>
              <a:rPr lang="de-DE" dirty="0"/>
              <a:t>Comparison with Light-weight processors using RV-32IM [25]</a:t>
            </a:r>
          </a:p>
          <a:p>
            <a:pPr lvl="1"/>
            <a:r>
              <a:rPr lang="de-DE" altLang="ko-KR" dirty="0"/>
              <a:t>Fast processing</a:t>
            </a:r>
          </a:p>
          <a:p>
            <a:pPr marL="342900" lvl="1" indent="0">
              <a:buNone/>
            </a:pPr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Simulation Results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38</a:t>
            </a:fld>
            <a:endParaRPr lang="en-US" noProof="1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1C81649-96E6-4303-8F77-717A3C28A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249" y="2977763"/>
            <a:ext cx="4152059" cy="841762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3A7E80-3F4B-4804-84D1-CDE0E6F7786C}"/>
              </a:ext>
            </a:extLst>
          </p:cNvPr>
          <p:cNvSpPr/>
          <p:nvPr/>
        </p:nvSpPr>
        <p:spPr>
          <a:xfrm>
            <a:off x="2381248" y="3271818"/>
            <a:ext cx="4152059" cy="242907"/>
          </a:xfrm>
          <a:prstGeom prst="rect">
            <a:avLst/>
          </a:prstGeom>
          <a:noFill/>
          <a:ln w="317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D2B4EC-C878-4651-B277-99AD88D89E50}"/>
              </a:ext>
            </a:extLst>
          </p:cNvPr>
          <p:cNvSpPr txBox="1"/>
          <p:nvPr/>
        </p:nvSpPr>
        <p:spPr>
          <a:xfrm>
            <a:off x="6380779" y="4835397"/>
            <a:ext cx="33983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[R1] </a:t>
            </a:r>
            <a:r>
              <a:rPr lang="en-US" altLang="ko-KR" sz="800" dirty="0">
                <a:hlinkClick r:id="rId4"/>
              </a:rPr>
              <a:t>https://github.com/cliffordwolf/picorv32</a:t>
            </a:r>
            <a:endParaRPr lang="en-US" altLang="ko-KR" sz="8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0D0488-0D13-4244-842D-898E96D8AFA8}"/>
              </a:ext>
            </a:extLst>
          </p:cNvPr>
          <p:cNvSpPr/>
          <p:nvPr/>
        </p:nvSpPr>
        <p:spPr>
          <a:xfrm>
            <a:off x="3105887" y="3552825"/>
            <a:ext cx="273108" cy="163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698142-676A-41F3-B002-4CD844D53739}"/>
              </a:ext>
            </a:extLst>
          </p:cNvPr>
          <p:cNvSpPr txBox="1"/>
          <p:nvPr/>
        </p:nvSpPr>
        <p:spPr>
          <a:xfrm>
            <a:off x="3024868" y="3488017"/>
            <a:ext cx="475758" cy="263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[R1]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932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dirty="0"/>
              <a:t>Benchmark evaluations</a:t>
            </a:r>
          </a:p>
          <a:p>
            <a:pPr lvl="1"/>
            <a:r>
              <a:rPr lang="de-DE" dirty="0"/>
              <a:t>Dhrystone benchmark</a:t>
            </a:r>
          </a:p>
          <a:p>
            <a:pPr lvl="1"/>
            <a:r>
              <a:rPr lang="de-DE" dirty="0"/>
              <a:t>Comparison with Light-weight processors using RV-32I(M) [24], [25]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Simulation Results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39</a:t>
            </a:fld>
            <a:endParaRPr lang="en-US" noProof="1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CC13CE2-65B9-4E28-AF19-1F262AB3C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00" y="2465225"/>
            <a:ext cx="4451349" cy="184592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08917AF-07A7-4427-B666-F070E618E10B}"/>
              </a:ext>
            </a:extLst>
          </p:cNvPr>
          <p:cNvSpPr/>
          <p:nvPr/>
        </p:nvSpPr>
        <p:spPr>
          <a:xfrm>
            <a:off x="2146300" y="3745064"/>
            <a:ext cx="4415136" cy="488800"/>
          </a:xfrm>
          <a:prstGeom prst="rect">
            <a:avLst/>
          </a:prstGeom>
          <a:noFill/>
          <a:ln w="317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A9491D-5488-4EE0-8EC1-8696555432C1}"/>
              </a:ext>
            </a:extLst>
          </p:cNvPr>
          <p:cNvSpPr txBox="1"/>
          <p:nvPr/>
        </p:nvSpPr>
        <p:spPr>
          <a:xfrm>
            <a:off x="6388399" y="4783358"/>
            <a:ext cx="3398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[R1] </a:t>
            </a:r>
            <a:r>
              <a:rPr lang="en-US" altLang="ko-KR" sz="800" dirty="0">
                <a:hlinkClick r:id="rId4"/>
              </a:rPr>
              <a:t>https://github.com/SpinalHDL/VexRiscv</a:t>
            </a:r>
            <a:endParaRPr lang="en-US" altLang="ko-KR" sz="800" dirty="0"/>
          </a:p>
          <a:p>
            <a:r>
              <a:rPr lang="en-US" altLang="ko-KR" sz="800" dirty="0"/>
              <a:t>[R2] </a:t>
            </a:r>
            <a:r>
              <a:rPr lang="en-US" altLang="ko-KR" sz="800" dirty="0">
                <a:hlinkClick r:id="rId5"/>
              </a:rPr>
              <a:t>https://github.com/cliffordwolf/picorv32</a:t>
            </a:r>
            <a:endParaRPr lang="en-US" altLang="ko-KR" sz="800" dirty="0"/>
          </a:p>
          <a:p>
            <a:endParaRPr lang="en-US" altLang="ko-KR" sz="8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9CAA262-4267-4FAC-94BE-6493C8D7DDF7}"/>
              </a:ext>
            </a:extLst>
          </p:cNvPr>
          <p:cNvSpPr/>
          <p:nvPr/>
        </p:nvSpPr>
        <p:spPr>
          <a:xfrm>
            <a:off x="6215361" y="2562539"/>
            <a:ext cx="346075" cy="193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116578D-2DB3-4E07-9337-96CA0404182C}"/>
              </a:ext>
            </a:extLst>
          </p:cNvPr>
          <p:cNvSpPr/>
          <p:nvPr/>
        </p:nvSpPr>
        <p:spPr>
          <a:xfrm>
            <a:off x="5111479" y="2588173"/>
            <a:ext cx="298450" cy="14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92654A-C7F0-4A2B-B02A-DB9200B575E2}"/>
              </a:ext>
            </a:extLst>
          </p:cNvPr>
          <p:cNvSpPr txBox="1"/>
          <p:nvPr/>
        </p:nvSpPr>
        <p:spPr>
          <a:xfrm>
            <a:off x="5013566" y="2517854"/>
            <a:ext cx="475758" cy="263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[R1]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C87628-7D3E-4F85-9652-DFB6B6F7CE85}"/>
              </a:ext>
            </a:extLst>
          </p:cNvPr>
          <p:cNvSpPr txBox="1"/>
          <p:nvPr/>
        </p:nvSpPr>
        <p:spPr>
          <a:xfrm>
            <a:off x="6115291" y="2517854"/>
            <a:ext cx="475758" cy="263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[R2]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466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Introduction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Ternary number systems and operators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Proposed frameworks for ternary processors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Proposed ART-9 core design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Simulation results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4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3121900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dirty="0"/>
              <a:t>Hardware-level evaluation</a:t>
            </a:r>
          </a:p>
          <a:p>
            <a:pPr lvl="1"/>
            <a:r>
              <a:rPr lang="de-DE" dirty="0"/>
              <a:t>32nm CNTFET ternary models</a:t>
            </a:r>
          </a:p>
          <a:p>
            <a:pPr lvl="2"/>
            <a:r>
              <a:rPr lang="de-DE" dirty="0"/>
              <a:t>Gate-level hardware cost</a:t>
            </a:r>
          </a:p>
          <a:p>
            <a:pPr lvl="2"/>
            <a:r>
              <a:rPr lang="de-DE" dirty="0"/>
              <a:t>Even superior to the neat-threshold ARM Cortex-M3 [R1]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Simulation Results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40</a:t>
            </a:fld>
            <a:endParaRPr lang="en-US" noProof="1"/>
          </a:p>
        </p:txBody>
      </p:sp>
      <p:pic>
        <p:nvPicPr>
          <p:cNvPr id="10" name="그래픽 9">
            <a:extLst>
              <a:ext uri="{FF2B5EF4-FFF2-40B4-BE49-F238E27FC236}">
                <a16:creationId xmlns:a16="http://schemas.microsoft.com/office/drawing/2014/main" id="{73EBC341-A45A-409D-A11C-2ABF9547E3A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9400" y="2463046"/>
            <a:ext cx="3540328" cy="190473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2B6FEF9-7864-4643-9B59-A1B2A9D0BD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5406" y="3296771"/>
            <a:ext cx="3102876" cy="55625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CAF9A1B-F680-49C7-89A7-686CB259764D}"/>
              </a:ext>
            </a:extLst>
          </p:cNvPr>
          <p:cNvSpPr/>
          <p:nvPr/>
        </p:nvSpPr>
        <p:spPr>
          <a:xfrm>
            <a:off x="593387" y="4367783"/>
            <a:ext cx="326852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Fig.22.</a:t>
            </a:r>
            <a:r>
              <a:rPr lang="de-DE" altLang="ko-KR" sz="1400" dirty="0"/>
              <a:t> Proposed gate-level analyzer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930BCE-1241-4D82-A1E6-31DEF3F858A9}"/>
              </a:ext>
            </a:extLst>
          </p:cNvPr>
          <p:cNvSpPr txBox="1"/>
          <p:nvPr/>
        </p:nvSpPr>
        <p:spPr>
          <a:xfrm>
            <a:off x="6419111" y="4871830"/>
            <a:ext cx="33983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[R1] </a:t>
            </a:r>
            <a:r>
              <a:rPr lang="da-DK" altLang="ko-KR" sz="800" dirty="0"/>
              <a:t>R. G. Dreslinski et al.,</a:t>
            </a:r>
            <a:r>
              <a:rPr lang="en-US" altLang="ko-KR" sz="800" dirty="0"/>
              <a:t> </a:t>
            </a:r>
            <a:r>
              <a:rPr lang="en-US" altLang="ko-KR" sz="800" i="1" dirty="0"/>
              <a:t>IEEE Micro</a:t>
            </a:r>
            <a:r>
              <a:rPr lang="en-US" altLang="ko-KR" sz="800" dirty="0"/>
              <a:t>, 2013</a:t>
            </a:r>
          </a:p>
        </p:txBody>
      </p:sp>
    </p:spTree>
    <p:extLst>
      <p:ext uri="{BB962C8B-B14F-4D97-AF65-F5344CB8AC3E}">
        <p14:creationId xmlns:p14="http://schemas.microsoft.com/office/powerpoint/2010/main" val="3196649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750450"/>
          </a:xfrm>
        </p:spPr>
        <p:txBody>
          <a:bodyPr>
            <a:normAutofit/>
          </a:bodyPr>
          <a:lstStyle/>
          <a:p>
            <a:r>
              <a:rPr lang="de-DE" dirty="0"/>
              <a:t>Hardware-level evaluation</a:t>
            </a:r>
          </a:p>
          <a:p>
            <a:pPr lvl="1"/>
            <a:r>
              <a:rPr lang="de-DE" dirty="0"/>
              <a:t>FPGA-based platfrom</a:t>
            </a:r>
          </a:p>
          <a:p>
            <a:pPr lvl="2"/>
            <a:r>
              <a:rPr lang="de-DE" dirty="0"/>
              <a:t>2b-encoded ternary gates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Simulation Results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41</a:t>
            </a:fld>
            <a:endParaRPr lang="en-US" noProof="1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2A4CD61-0C22-4F91-A770-D9119C705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571" y="3082869"/>
            <a:ext cx="3773190" cy="494801"/>
          </a:xfrm>
          <a:prstGeom prst="rect">
            <a:avLst/>
          </a:prstGeom>
        </p:spPr>
      </p:pic>
      <p:pic>
        <p:nvPicPr>
          <p:cNvPr id="11" name="그래픽 10">
            <a:extLst>
              <a:ext uri="{FF2B5EF4-FFF2-40B4-BE49-F238E27FC236}">
                <a16:creationId xmlns:a16="http://schemas.microsoft.com/office/drawing/2014/main" id="{6A92FE2E-6787-474D-87E1-BB82C1F21B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6499" y="2257575"/>
            <a:ext cx="3860760" cy="210586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0A5A238-8326-4378-A031-F981C8F0EE60}"/>
              </a:ext>
            </a:extLst>
          </p:cNvPr>
          <p:cNvSpPr/>
          <p:nvPr/>
        </p:nvSpPr>
        <p:spPr>
          <a:xfrm>
            <a:off x="136187" y="4381972"/>
            <a:ext cx="35403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Fig.23.</a:t>
            </a:r>
            <a:r>
              <a:rPr lang="de-DE" altLang="ko-KR" sz="1400" dirty="0"/>
              <a:t> FPGA-based evaluation platform</a:t>
            </a:r>
          </a:p>
        </p:txBody>
      </p:sp>
    </p:spTree>
    <p:extLst>
      <p:ext uri="{BB962C8B-B14F-4D97-AF65-F5344CB8AC3E}">
        <p14:creationId xmlns:p14="http://schemas.microsoft.com/office/powerpoint/2010/main" val="15891253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Ternary number systems and operators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Proposed frameworks for ternary processors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Proposed ART-9 core design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Simulation results</a:t>
            </a:r>
          </a:p>
          <a:p>
            <a:r>
              <a:rPr lang="de-DE" dirty="0"/>
              <a:t>Conclusion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42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2604401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There are many transistor-level works for ternary circuits.</a:t>
            </a:r>
          </a:p>
          <a:p>
            <a:r>
              <a:rPr lang="de-DE" dirty="0"/>
              <a:t>However, only few works have studied ternary processors.</a:t>
            </a:r>
          </a:p>
          <a:p>
            <a:r>
              <a:rPr lang="de-DE" dirty="0"/>
              <a:t>In this paper,</a:t>
            </a:r>
          </a:p>
          <a:p>
            <a:pPr lvl="1"/>
            <a:r>
              <a:rPr lang="de-DE" dirty="0"/>
              <a:t>We </a:t>
            </a:r>
            <a:r>
              <a:rPr lang="en-US" altLang="ko-KR" dirty="0"/>
              <a:t>firstly </a:t>
            </a:r>
            <a:r>
              <a:rPr lang="de-DE" dirty="0"/>
              <a:t>proposed</a:t>
            </a:r>
            <a:r>
              <a:rPr lang="en-US" altLang="ko-KR" dirty="0"/>
              <a:t> </a:t>
            </a:r>
            <a:r>
              <a:rPr lang="de-DE" dirty="0">
                <a:solidFill>
                  <a:srgbClr val="FF0000"/>
                </a:solidFill>
              </a:rPr>
              <a:t>software-and hardware-level frameworks </a:t>
            </a:r>
            <a:r>
              <a:rPr lang="de-DE" dirty="0"/>
              <a:t>to design ternary processors.</a:t>
            </a:r>
          </a:p>
          <a:p>
            <a:pPr lvl="1"/>
            <a:r>
              <a:rPr lang="de-DE" dirty="0"/>
              <a:t>We also proposed </a:t>
            </a:r>
            <a:r>
              <a:rPr lang="de-DE" dirty="0">
                <a:solidFill>
                  <a:srgbClr val="FF0000"/>
                </a:solidFill>
              </a:rPr>
              <a:t>advanced RISC-based ternary </a:t>
            </a:r>
            <a:r>
              <a:rPr lang="de-DE" altLang="ko-KR" dirty="0">
                <a:solidFill>
                  <a:srgbClr val="FF0000"/>
                </a:solidFill>
              </a:rPr>
              <a:t>9-trit </a:t>
            </a:r>
            <a:r>
              <a:rPr lang="de-DE" dirty="0">
                <a:solidFill>
                  <a:srgbClr val="FF0000"/>
                </a:solidFill>
              </a:rPr>
              <a:t>(ART-9) processor, </a:t>
            </a:r>
            <a:r>
              <a:rPr lang="de-DE" dirty="0"/>
              <a:t>which is designed with ART-9 ISA and pipelined architecture.</a:t>
            </a:r>
          </a:p>
          <a:p>
            <a:pPr lvl="1"/>
            <a:r>
              <a:rPr lang="de-DE" dirty="0"/>
              <a:t>We finally evaluate the proposed ART-9 core by using the proposed frameworks.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Conclusion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43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1759035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Design and Evaluation Frameworks for Advanced RISC-based Ternary Processor</a:t>
            </a:r>
          </a:p>
        </p:txBody>
      </p:sp>
    </p:spTree>
    <p:extLst>
      <p:ext uri="{BB962C8B-B14F-4D97-AF65-F5344CB8AC3E}">
        <p14:creationId xmlns:p14="http://schemas.microsoft.com/office/powerpoint/2010/main" val="3140587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0C3658BA-E898-4CDD-AA7C-5F4F7CE21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Downscaling digital</a:t>
            </a:r>
            <a:r>
              <a:rPr lang="ko-KR" altLang="en-US" dirty="0"/>
              <a:t> </a:t>
            </a:r>
            <a:r>
              <a:rPr lang="en-US" altLang="ko-KR" dirty="0"/>
              <a:t>circuits met limitation </a:t>
            </a:r>
          </a:p>
          <a:p>
            <a:pPr lvl="1"/>
            <a:r>
              <a:rPr lang="en-US" altLang="ko-KR" dirty="0"/>
              <a:t>Limitation caused by increased interconnecting/routing overhead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D4FEE055-B7C4-4F41-952A-653EB2373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Introduction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635408-C855-4953-8304-C06A56BF3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55DF91-1B60-4D8D-AA3A-46086206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noProof="1"/>
              <a:t>D. Kam / POSTECH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AAA416-3835-4465-925E-A42173E1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5</a:t>
            </a:fld>
            <a:endParaRPr lang="en-US" noProof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9F9541-9D3F-4CEC-BB2E-A83023D3263E}"/>
              </a:ext>
            </a:extLst>
          </p:cNvPr>
          <p:cNvSpPr txBox="1"/>
          <p:nvPr/>
        </p:nvSpPr>
        <p:spPr>
          <a:xfrm>
            <a:off x="5237659" y="4632723"/>
            <a:ext cx="3398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[R1] </a:t>
            </a:r>
            <a:r>
              <a:rPr lang="en-US" altLang="ko-KR" sz="800" dirty="0">
                <a:hlinkClick r:id="rId3"/>
              </a:rPr>
              <a:t>https://www.extremetech.com/computing/162376-7nm-5nm-3nm-the-new-materials-and-transistors-that-will-take-us-to-the-limits-of-moores-law</a:t>
            </a:r>
            <a:endParaRPr lang="en-US" altLang="ko-KR" sz="800" dirty="0"/>
          </a:p>
          <a:p>
            <a:r>
              <a:rPr lang="en-US" altLang="ko-KR" sz="800" dirty="0"/>
              <a:t>[R2] </a:t>
            </a:r>
            <a:r>
              <a:rPr lang="en-US" altLang="ko-KR" sz="800" dirty="0">
                <a:hlinkClick r:id="rId4"/>
              </a:rPr>
              <a:t>https://royalsocietypublishing.org/doi/10.1098/rsta.2019.0061</a:t>
            </a:r>
            <a:endParaRPr lang="en-US" altLang="ko-KR" sz="800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B64E754-1306-4359-943D-2A749754141A}"/>
              </a:ext>
            </a:extLst>
          </p:cNvPr>
          <p:cNvGrpSpPr/>
          <p:nvPr/>
        </p:nvGrpSpPr>
        <p:grpSpPr>
          <a:xfrm>
            <a:off x="4394149" y="1809750"/>
            <a:ext cx="4061162" cy="2774794"/>
            <a:chOff x="336499" y="1809750"/>
            <a:chExt cx="4061162" cy="2774794"/>
          </a:xfrm>
        </p:grpSpPr>
        <p:pic>
          <p:nvPicPr>
            <p:cNvPr id="1028" name="Picture 4" descr="Figure 2. ">
              <a:extLst>
                <a:ext uri="{FF2B5EF4-FFF2-40B4-BE49-F238E27FC236}">
                  <a16:creationId xmlns:a16="http://schemas.microsoft.com/office/drawing/2014/main" id="{5DB74212-225E-41E5-AAA6-82CDD9D9A6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6499" y="1809750"/>
              <a:ext cx="4061162" cy="24724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E9763BB-7F00-4005-9626-6A67897E0C2F}"/>
                </a:ext>
              </a:extLst>
            </p:cNvPr>
            <p:cNvSpPr/>
            <p:nvPr/>
          </p:nvSpPr>
          <p:spPr>
            <a:xfrm>
              <a:off x="466814" y="4276767"/>
              <a:ext cx="377975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1"/>
              <a:r>
                <a:rPr lang="de-DE" altLang="ko-KR" sz="1400" b="1" dirty="0"/>
                <a:t>Fig.2.</a:t>
              </a:r>
              <a:r>
                <a:rPr lang="de-DE" altLang="ko-KR" sz="1400" dirty="0"/>
                <a:t> Change of the CPU perfoamcnes [R2]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50E171B4-203C-43C4-B9E3-9E717AB86EA6}"/>
              </a:ext>
            </a:extLst>
          </p:cNvPr>
          <p:cNvGrpSpPr/>
          <p:nvPr/>
        </p:nvGrpSpPr>
        <p:grpSpPr>
          <a:xfrm>
            <a:off x="312747" y="1809750"/>
            <a:ext cx="3929987" cy="2822973"/>
            <a:chOff x="4541847" y="1809750"/>
            <a:chExt cx="3929987" cy="2822973"/>
          </a:xfrm>
        </p:grpSpPr>
        <p:pic>
          <p:nvPicPr>
            <p:cNvPr id="1030" name="Picture 6" descr="Transistor gate length, over time">
              <a:extLst>
                <a:ext uri="{FF2B5EF4-FFF2-40B4-BE49-F238E27FC236}">
                  <a16:creationId xmlns:a16="http://schemas.microsoft.com/office/drawing/2014/main" id="{30B65BEA-060D-43CE-A5B9-21806994F6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26181" y="1809750"/>
              <a:ext cx="3352800" cy="25041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D04F986-1B95-4A5D-A615-CABDC547DA20}"/>
                </a:ext>
              </a:extLst>
            </p:cNvPr>
            <p:cNvSpPr/>
            <p:nvPr/>
          </p:nvSpPr>
          <p:spPr>
            <a:xfrm>
              <a:off x="4541847" y="4324946"/>
              <a:ext cx="392998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1"/>
              <a:r>
                <a:rPr lang="de-DE" altLang="ko-KR" sz="1400" b="1" dirty="0"/>
                <a:t>Fig.1.</a:t>
              </a:r>
              <a:r>
                <a:rPr lang="de-DE" altLang="ko-KR" sz="1400" dirty="0"/>
                <a:t> Down-scaling of CMOS technology [R1]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0833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Multi-valued logic (MVL) circuits &amp; Ternary processor</a:t>
            </a:r>
          </a:p>
          <a:p>
            <a:pPr lvl="1"/>
            <a:r>
              <a:rPr lang="de-DE" dirty="0"/>
              <a:t>MVL based circuits can be the solution of addressing limitation</a:t>
            </a:r>
          </a:p>
          <a:p>
            <a:pPr lvl="2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Introduction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6</a:t>
            </a:fld>
            <a:endParaRPr lang="en-US" noProof="1"/>
          </a:p>
        </p:txBody>
      </p:sp>
      <p:pic>
        <p:nvPicPr>
          <p:cNvPr id="2052" name="Picture 4" descr="https://www.science.org/cms/10.1126/science.1220527/asset/f5711c1d-9474-444d-be18-bb906f897dc1/assets/graphic/336_1140_f1.jpeg">
            <a:extLst>
              <a:ext uri="{FF2B5EF4-FFF2-40B4-BE49-F238E27FC236}">
                <a16:creationId xmlns:a16="http://schemas.microsoft.com/office/drawing/2014/main" id="{8E6E243D-03E5-4217-8F51-3B902189B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432" y="1764629"/>
            <a:ext cx="2695648" cy="247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8B8E054-14D6-4F42-A867-59E8055532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5653" b="2372"/>
          <a:stretch/>
        </p:blipFill>
        <p:spPr>
          <a:xfrm>
            <a:off x="4685111" y="1884807"/>
            <a:ext cx="3436457" cy="22317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4BCA047-5185-4840-8E02-B8FDC0A12A68}"/>
              </a:ext>
            </a:extLst>
          </p:cNvPr>
          <p:cNvSpPr txBox="1"/>
          <p:nvPr/>
        </p:nvSpPr>
        <p:spPr>
          <a:xfrm>
            <a:off x="6196509" y="4734908"/>
            <a:ext cx="33983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[R1] H. Yang et al., </a:t>
            </a:r>
            <a:r>
              <a:rPr lang="en-US" altLang="ko-KR" sz="800" i="1" dirty="0"/>
              <a:t>Science</a:t>
            </a:r>
            <a:r>
              <a:rPr lang="en-US" altLang="ko-KR" sz="800" dirty="0"/>
              <a:t>, 2012</a:t>
            </a:r>
          </a:p>
          <a:p>
            <a:r>
              <a:rPr lang="en-US" altLang="ko-KR" sz="800" dirty="0"/>
              <a:t>[R2] S. Lin et al., </a:t>
            </a:r>
            <a:r>
              <a:rPr lang="en-US" altLang="ko-KR" sz="800" i="1" dirty="0"/>
              <a:t>IEEE MWSCAS</a:t>
            </a:r>
            <a:r>
              <a:rPr lang="en-US" altLang="ko-KR" sz="800" dirty="0"/>
              <a:t>,2009.</a:t>
            </a:r>
            <a:endParaRPr lang="ko-KR" altLang="en-US" sz="8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7C1D7E2-2596-4AE2-9892-B52DEB5B3778}"/>
              </a:ext>
            </a:extLst>
          </p:cNvPr>
          <p:cNvSpPr/>
          <p:nvPr/>
        </p:nvSpPr>
        <p:spPr>
          <a:xfrm>
            <a:off x="466814" y="4276767"/>
            <a:ext cx="28864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Fig.3.</a:t>
            </a:r>
            <a:r>
              <a:rPr lang="de-DE" altLang="ko-KR" sz="1400" dirty="0"/>
              <a:t> Graphene barristors [R1]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2756790-C590-4CEF-9B52-2AD18550030C}"/>
              </a:ext>
            </a:extLst>
          </p:cNvPr>
          <p:cNvSpPr/>
          <p:nvPr/>
        </p:nvSpPr>
        <p:spPr>
          <a:xfrm>
            <a:off x="4065370" y="4279937"/>
            <a:ext cx="49424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de-DE" altLang="ko-KR" sz="1400" b="1" dirty="0"/>
              <a:t>Fig.4.</a:t>
            </a:r>
            <a:r>
              <a:rPr lang="de-DE" altLang="ko-KR" sz="1400" dirty="0"/>
              <a:t> Carbon nanotube field-effect transistor (CNTFET) [R2]</a:t>
            </a:r>
          </a:p>
        </p:txBody>
      </p:sp>
    </p:spTree>
    <p:extLst>
      <p:ext uri="{BB962C8B-B14F-4D97-AF65-F5344CB8AC3E}">
        <p14:creationId xmlns:p14="http://schemas.microsoft.com/office/powerpoint/2010/main" val="957308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r>
              <a:rPr lang="de-DE" dirty="0"/>
              <a:t>Ternary number systems and operations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Proposed frameworks for ternary processors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Proposed ART-9 core design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Simulation results</a:t>
            </a:r>
          </a:p>
          <a:p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7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299026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Inhaltsplatzhalter 1">
                <a:extLst>
                  <a:ext uri="{FF2B5EF4-FFF2-40B4-BE49-F238E27FC236}">
                    <a16:creationId xmlns:a16="http://schemas.microsoft.com/office/drawing/2014/main" id="{55C9B42C-AB5D-4EE2-90BB-AEF054507B8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1 trit : three voltage levels (GND, VDD/2, VDD)</a:t>
                </a:r>
              </a:p>
              <a:p>
                <a:r>
                  <a:rPr lang="de-DE" dirty="0"/>
                  <a:t>Fixed-point number systems</a:t>
                </a:r>
                <a:endParaRPr lang="en-US" b="1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de-DE" dirty="0"/>
                  <a:t>-trit number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b="1" i="1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b>
                            </m:s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</m:sub>
                    </m:sSub>
                  </m:oMath>
                </a14:m>
                <a:endParaRPr lang="de-DE" dirty="0"/>
              </a:p>
              <a:p>
                <a:pPr lvl="2"/>
                <a:endParaRPr lang="de-DE" altLang="ko-KR" i="1" dirty="0">
                  <a:latin typeface="Cambria Math" panose="02040503050406030204" pitchFamily="18" charset="0"/>
                </a:endParaRPr>
              </a:p>
              <a:p>
                <a:pPr marL="685800" lvl="2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1" i="1" smtClean="0">
                              <a:latin typeface="Cambria Math" panose="02040503050406030204" pitchFamily="18" charset="0"/>
                            </a:rPr>
                            <m:t>𝒀</m:t>
                          </m:r>
                        </m:e>
                        <m:sub>
                          <m:r>
                            <a:rPr lang="en-US" altLang="ko-KR" b="1" i="1" smtClean="0">
                              <a:latin typeface="Cambria Math" panose="02040503050406030204" pitchFamily="18" charset="0"/>
                            </a:rPr>
                            <m:t>𝒊𝒏𝒕𝒆𝒈𝒆𝒓</m:t>
                          </m:r>
                        </m:sub>
                      </m:sSub>
                      <m:r>
                        <a:rPr lang="en-US" altLang="ko-KR" b="1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ko-KR" b="1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  <m:r>
                            <a:rPr lang="en-US" altLang="ko-KR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ko-KR" b="1" i="1" smtClean="0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  <m:sup>
                          <m:r>
                            <a:rPr lang="en-US" altLang="ko-KR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altLang="ko-KR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ko-KR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  <m:e>
                          <m:sSub>
                            <m:sSubPr>
                              <m:ctrlPr>
                                <a:rPr lang="en-US" altLang="ko-K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altLang="ko-KR" b="1" i="1" smtClean="0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ko-KR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b="1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altLang="ko-KR" b="1" i="1" smtClean="0">
                                  <a:latin typeface="Cambria Math" panose="02040503050406030204" pitchFamily="18" charset="0"/>
                                </a:rPr>
                                <m:t>𝟑</m:t>
                              </m:r>
                            </m:e>
                            <m:sup>
                              <m:r>
                                <a:rPr lang="en-US" altLang="ko-KR" b="1" i="1" smtClean="0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de-DE" dirty="0"/>
              </a:p>
              <a:p>
                <a:pPr lvl="2"/>
                <a:endParaRPr lang="de-DE" dirty="0"/>
              </a:p>
              <a:p>
                <a:pPr lvl="2"/>
                <a:r>
                  <a:rPr lang="de-DE" dirty="0"/>
                  <a:t>Unsigned number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de-DE" altLang="ko-K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{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de-DE" dirty="0"/>
                  <a:t> </a:t>
                </a:r>
              </a:p>
              <a:p>
                <a:pPr lvl="2"/>
                <a:r>
                  <a:rPr lang="de-DE" altLang="ko-KR" dirty="0"/>
                  <a:t>Signed (balanced) number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de-DE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{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de-DE" altLang="ko-KR" dirty="0"/>
                  <a:t> </a:t>
                </a:r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2" name="Inhaltsplatzhalter 1">
                <a:extLst>
                  <a:ext uri="{FF2B5EF4-FFF2-40B4-BE49-F238E27FC236}">
                    <a16:creationId xmlns:a16="http://schemas.microsoft.com/office/drawing/2014/main" id="{55C9B42C-AB5D-4EE2-90BB-AEF054507B8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35" t="-23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Ternary Number Systems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8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320152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5C9B42C-AB5D-4EE2-90BB-AEF0545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1016813"/>
            <a:ext cx="8471002" cy="3615910"/>
          </a:xfrm>
        </p:spPr>
        <p:txBody>
          <a:bodyPr/>
          <a:lstStyle/>
          <a:p>
            <a:r>
              <a:rPr lang="de-DE" altLang="ko-KR" dirty="0"/>
              <a:t>Ternary-based logical operations</a:t>
            </a:r>
          </a:p>
          <a:p>
            <a:pPr lvl="1"/>
            <a:r>
              <a:rPr lang="de-DE" dirty="0"/>
              <a:t>Based on balanced number system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0EDDE1-A7E8-47B2-A9C8-9C90BF2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ko-KR" dirty="0"/>
              <a:t>Ternary Operators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ED465-1E00-4BD8-9924-F42480680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5BF1-37F0-45AF-AE8E-509AB62BA502}" type="datetime3">
              <a:rPr lang="en-US" noProof="1" smtClean="0"/>
              <a:pPr/>
              <a:t>28 January 2022</a:t>
            </a:fld>
            <a:endParaRPr lang="en-US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C9ABE8-B69F-4350-A4CF-11D254CE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1"/>
              <a:t>D. Kam / POSTECH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6B9C5D-3690-4080-ADC4-B4DBF08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9</a:t>
            </a:fld>
            <a:endParaRPr lang="en-US" noProof="1"/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D1D023AB-3D5F-48DF-87F3-1FC1641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8544" y="1850375"/>
            <a:ext cx="5048356" cy="256118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8108694-0D70-4944-8428-A07B579DB3DF}"/>
              </a:ext>
            </a:extLst>
          </p:cNvPr>
          <p:cNvSpPr/>
          <p:nvPr/>
        </p:nvSpPr>
        <p:spPr>
          <a:xfrm>
            <a:off x="2686050" y="4478834"/>
            <a:ext cx="44614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sz="1400" b="1" dirty="0"/>
              <a:t>Fig. 1. </a:t>
            </a:r>
            <a:r>
              <a:rPr lang="de-DE" altLang="ko-KR" sz="1400" dirty="0"/>
              <a:t>Truth tables of ternary logic operations</a:t>
            </a:r>
          </a:p>
        </p:txBody>
      </p:sp>
    </p:spTree>
    <p:extLst>
      <p:ext uri="{BB962C8B-B14F-4D97-AF65-F5344CB8AC3E}">
        <p14:creationId xmlns:p14="http://schemas.microsoft.com/office/powerpoint/2010/main" val="1014080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6293</TotalTime>
  <Words>4132</Words>
  <Application>Microsoft Office PowerPoint</Application>
  <PresentationFormat>화면 슬라이드 쇼(16:9)</PresentationFormat>
  <Paragraphs>613</Paragraphs>
  <Slides>44</Slides>
  <Notes>44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0" baseType="lpstr">
      <vt:lpstr>Cambria Math</vt:lpstr>
      <vt:lpstr>Calibri</vt:lpstr>
      <vt:lpstr>Times New Roman</vt:lpstr>
      <vt:lpstr>Arial</vt:lpstr>
      <vt:lpstr>맑은 고딕</vt:lpstr>
      <vt:lpstr>Office Theme</vt:lpstr>
      <vt:lpstr>Design and Evaluation Frameworks for Advanced RISC-based Ternary Processor</vt:lpstr>
      <vt:lpstr>Biography</vt:lpstr>
      <vt:lpstr>Outline</vt:lpstr>
      <vt:lpstr>Outline</vt:lpstr>
      <vt:lpstr>Introduction</vt:lpstr>
      <vt:lpstr>Introduction</vt:lpstr>
      <vt:lpstr>Outline</vt:lpstr>
      <vt:lpstr>Ternary Number Systems</vt:lpstr>
      <vt:lpstr>Ternary Operators</vt:lpstr>
      <vt:lpstr>Ternary Operators</vt:lpstr>
      <vt:lpstr>Previous Works</vt:lpstr>
      <vt:lpstr>Limitation of Previous Works</vt:lpstr>
      <vt:lpstr>What we propose</vt:lpstr>
      <vt:lpstr>Outline</vt:lpstr>
      <vt:lpstr>Proposed Frameworks</vt:lpstr>
      <vt:lpstr>Proposed Frameworks</vt:lpstr>
      <vt:lpstr>Proposed Frameworks</vt:lpstr>
      <vt:lpstr>Proposed Frameworks</vt:lpstr>
      <vt:lpstr>Proposed Frameworks</vt:lpstr>
      <vt:lpstr>Proposed Frameworks</vt:lpstr>
      <vt:lpstr>Proposed Frameworks</vt:lpstr>
      <vt:lpstr>Proposed Frameworks</vt:lpstr>
      <vt:lpstr>Proposed Frameworks</vt:lpstr>
      <vt:lpstr>Outline</vt:lpstr>
      <vt:lpstr>Proposed Processor Design</vt:lpstr>
      <vt:lpstr>Proposed Processor Design</vt:lpstr>
      <vt:lpstr>Proposed Processor Design</vt:lpstr>
      <vt:lpstr>Proposed Processor Design</vt:lpstr>
      <vt:lpstr>Proposed Processor Design</vt:lpstr>
      <vt:lpstr>Proposed Processor Design</vt:lpstr>
      <vt:lpstr>Proposed Processor Design</vt:lpstr>
      <vt:lpstr>Proposed Processor Design</vt:lpstr>
      <vt:lpstr>Proposed Processor Design</vt:lpstr>
      <vt:lpstr>Proposed Processor Design</vt:lpstr>
      <vt:lpstr>Proposed Processor Design</vt:lpstr>
      <vt:lpstr>Outline</vt:lpstr>
      <vt:lpstr>Simulation Results</vt:lpstr>
      <vt:lpstr>Simulation Results</vt:lpstr>
      <vt:lpstr>Simulation Results</vt:lpstr>
      <vt:lpstr>Simulation Results</vt:lpstr>
      <vt:lpstr>Simulation Results</vt:lpstr>
      <vt:lpstr>Outline</vt:lpstr>
      <vt:lpstr>Conclusion</vt:lpstr>
      <vt:lpstr>Design and Evaluation Frameworks for Advanced RISC-based Ternary Processor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DATE Conference Template</dc:title>
  <dc:creator>Anja Zeun</dc:creator>
  <cp:lastModifiedBy>impressive</cp:lastModifiedBy>
  <cp:revision>204</cp:revision>
  <dcterms:created xsi:type="dcterms:W3CDTF">2016-09-12T10:42:56Z</dcterms:created>
  <dcterms:modified xsi:type="dcterms:W3CDTF">2022-01-28T08:20:58Z</dcterms:modified>
</cp:coreProperties>
</file>

<file path=docProps/thumbnail.jpeg>
</file>